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6"/>
  </p:notesMasterIdLst>
  <p:sldIdLst>
    <p:sldId id="256" r:id="rId2"/>
    <p:sldId id="405" r:id="rId3"/>
    <p:sldId id="404" r:id="rId4"/>
    <p:sldId id="406" r:id="rId5"/>
    <p:sldId id="407" r:id="rId6"/>
    <p:sldId id="522" r:id="rId7"/>
    <p:sldId id="408" r:id="rId8"/>
    <p:sldId id="422" r:id="rId9"/>
    <p:sldId id="421" r:id="rId10"/>
    <p:sldId id="523" r:id="rId11"/>
    <p:sldId id="436" r:id="rId12"/>
    <p:sldId id="524" r:id="rId13"/>
    <p:sldId id="409" r:id="rId14"/>
    <p:sldId id="410" r:id="rId15"/>
    <p:sldId id="423" r:id="rId16"/>
    <p:sldId id="424" r:id="rId17"/>
    <p:sldId id="437" r:id="rId18"/>
    <p:sldId id="425" r:id="rId19"/>
    <p:sldId id="525" r:id="rId20"/>
    <p:sldId id="527" r:id="rId21"/>
    <p:sldId id="528" r:id="rId22"/>
    <p:sldId id="529" r:id="rId23"/>
    <p:sldId id="531" r:id="rId24"/>
    <p:sldId id="532" r:id="rId25"/>
    <p:sldId id="533" r:id="rId26"/>
    <p:sldId id="534" r:id="rId27"/>
    <p:sldId id="535" r:id="rId28"/>
    <p:sldId id="536" r:id="rId29"/>
    <p:sldId id="537" r:id="rId30"/>
    <p:sldId id="538" r:id="rId31"/>
    <p:sldId id="539" r:id="rId32"/>
    <p:sldId id="542" r:id="rId33"/>
    <p:sldId id="541" r:id="rId34"/>
    <p:sldId id="543" r:id="rId35"/>
    <p:sldId id="544" r:id="rId36"/>
    <p:sldId id="545" r:id="rId37"/>
    <p:sldId id="546" r:id="rId38"/>
    <p:sldId id="547" r:id="rId39"/>
    <p:sldId id="548" r:id="rId40"/>
    <p:sldId id="549" r:id="rId41"/>
    <p:sldId id="550" r:id="rId42"/>
    <p:sldId id="551" r:id="rId43"/>
    <p:sldId id="552" r:id="rId44"/>
    <p:sldId id="553" r:id="rId45"/>
    <p:sldId id="554" r:id="rId46"/>
    <p:sldId id="411" r:id="rId47"/>
    <p:sldId id="438" r:id="rId48"/>
    <p:sldId id="426" r:id="rId49"/>
    <p:sldId id="412" r:id="rId50"/>
    <p:sldId id="427" r:id="rId51"/>
    <p:sldId id="413" r:id="rId52"/>
    <p:sldId id="428" r:id="rId53"/>
    <p:sldId id="429" r:id="rId54"/>
    <p:sldId id="323" r:id="rId55"/>
    <p:sldId id="325" r:id="rId56"/>
    <p:sldId id="324" r:id="rId57"/>
    <p:sldId id="326" r:id="rId58"/>
    <p:sldId id="403" r:id="rId59"/>
    <p:sldId id="327" r:id="rId60"/>
    <p:sldId id="328" r:id="rId61"/>
    <p:sldId id="329" r:id="rId62"/>
    <p:sldId id="330" r:id="rId63"/>
    <p:sldId id="332" r:id="rId64"/>
    <p:sldId id="331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49" r:id="rId81"/>
    <p:sldId id="350" r:id="rId82"/>
    <p:sldId id="351" r:id="rId83"/>
    <p:sldId id="353" r:id="rId84"/>
    <p:sldId id="354" r:id="rId85"/>
    <p:sldId id="355" r:id="rId86"/>
    <p:sldId id="430" r:id="rId87"/>
    <p:sldId id="431" r:id="rId88"/>
    <p:sldId id="432" r:id="rId89"/>
    <p:sldId id="433" r:id="rId90"/>
    <p:sldId id="357" r:id="rId91"/>
    <p:sldId id="439" r:id="rId92"/>
    <p:sldId id="358" r:id="rId93"/>
    <p:sldId id="359" r:id="rId94"/>
    <p:sldId id="360" r:id="rId95"/>
    <p:sldId id="361" r:id="rId96"/>
    <p:sldId id="362" r:id="rId97"/>
    <p:sldId id="363" r:id="rId98"/>
    <p:sldId id="333" r:id="rId99"/>
    <p:sldId id="443" r:id="rId100"/>
    <p:sldId id="479" r:id="rId101"/>
    <p:sldId id="480" r:id="rId102"/>
    <p:sldId id="442" r:id="rId103"/>
    <p:sldId id="441" r:id="rId104"/>
    <p:sldId id="444" r:id="rId105"/>
    <p:sldId id="445" r:id="rId106"/>
    <p:sldId id="446" r:id="rId107"/>
    <p:sldId id="447" r:id="rId108"/>
    <p:sldId id="448" r:id="rId109"/>
    <p:sldId id="449" r:id="rId110"/>
    <p:sldId id="450" r:id="rId111"/>
    <p:sldId id="481" r:id="rId112"/>
    <p:sldId id="483" r:id="rId113"/>
    <p:sldId id="484" r:id="rId114"/>
    <p:sldId id="489" r:id="rId115"/>
    <p:sldId id="506" r:id="rId116"/>
    <p:sldId id="507" r:id="rId117"/>
    <p:sldId id="508" r:id="rId118"/>
    <p:sldId id="509" r:id="rId119"/>
    <p:sldId id="486" r:id="rId120"/>
    <p:sldId id="510" r:id="rId121"/>
    <p:sldId id="511" r:id="rId122"/>
    <p:sldId id="512" r:id="rId123"/>
    <p:sldId id="513" r:id="rId124"/>
    <p:sldId id="487" r:id="rId125"/>
    <p:sldId id="514" r:id="rId126"/>
    <p:sldId id="488" r:id="rId127"/>
    <p:sldId id="515" r:id="rId128"/>
    <p:sldId id="485" r:id="rId129"/>
    <p:sldId id="490" r:id="rId130"/>
    <p:sldId id="491" r:id="rId131"/>
    <p:sldId id="492" r:id="rId132"/>
    <p:sldId id="493" r:id="rId133"/>
    <p:sldId id="451" r:id="rId134"/>
    <p:sldId id="475" r:id="rId135"/>
    <p:sldId id="476" r:id="rId136"/>
    <p:sldId id="477" r:id="rId137"/>
    <p:sldId id="478" r:id="rId138"/>
    <p:sldId id="452" r:id="rId139"/>
    <p:sldId id="453" r:id="rId140"/>
    <p:sldId id="454" r:id="rId141"/>
    <p:sldId id="455" r:id="rId142"/>
    <p:sldId id="456" r:id="rId143"/>
    <p:sldId id="457" r:id="rId144"/>
    <p:sldId id="458" r:id="rId145"/>
    <p:sldId id="459" r:id="rId146"/>
    <p:sldId id="460" r:id="rId147"/>
    <p:sldId id="516" r:id="rId148"/>
    <p:sldId id="517" r:id="rId149"/>
    <p:sldId id="518" r:id="rId150"/>
    <p:sldId id="521" r:id="rId151"/>
    <p:sldId id="519" r:id="rId152"/>
    <p:sldId id="520" r:id="rId153"/>
    <p:sldId id="440" r:id="rId154"/>
    <p:sldId id="434" r:id="rId15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57"/>
    </p:embeddedFont>
    <p:embeddedFont>
      <p:font typeface="Roboto" panose="020B0604020202020204" charset="0"/>
      <p:regular r:id="rId158"/>
      <p:bold r:id="rId159"/>
      <p:italic r:id="rId160"/>
      <p:boldItalic r:id="rId161"/>
    </p:embeddedFont>
    <p:embeddedFont>
      <p:font typeface="Calibri" panose="020F0502020204030204" pitchFamily="34" charset="0"/>
      <p:regular r:id="rId162"/>
      <p:bold r:id="rId163"/>
      <p:italic r:id="rId164"/>
      <p:boldItalic r:id="rId165"/>
    </p:embeddedFont>
    <p:embeddedFont>
      <p:font typeface="Helvetica" panose="020B0604020202020204" pitchFamily="34" charset="0"/>
      <p:regular r:id="rId166"/>
      <p:bold r:id="rId167"/>
      <p:italic r:id="rId168"/>
      <p:boldItalic r:id="rId1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font" Target="fonts/font3.fntdata"/><Relationship Id="rId170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font" Target="fonts/font4.fntdata"/><Relationship Id="rId165" Type="http://schemas.openxmlformats.org/officeDocument/2006/relationships/font" Target="fonts/font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5.fntdata"/><Relationship Id="rId16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64" Type="http://schemas.openxmlformats.org/officeDocument/2006/relationships/font" Target="fonts/font8.fntdata"/><Relationship Id="rId16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26878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61334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7021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403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84062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45355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50949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5160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0506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00010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97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15626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2312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57151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16531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63531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21625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48171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60010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1767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8119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420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43704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76874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57222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32225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01803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82260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44864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16521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17435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92197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991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62778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18444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03884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62507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32338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71427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21098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3281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06579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9212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333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13265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5930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10314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3661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42773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72244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34994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84160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1819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6659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928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7798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26366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53185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1334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59623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739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087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964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289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872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87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192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95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812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810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230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4237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052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881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111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821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8828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78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360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7111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0746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9856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051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6522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7917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915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290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3128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464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0884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8102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07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9036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3032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5749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8877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3296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545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4980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7385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7673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9150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7604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3648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0096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9921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6168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45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7460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6962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9146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323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5244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5973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2345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9111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2235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6757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628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638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46208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88456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4978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0822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2796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2373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0088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4357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43475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925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77431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6344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9194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01398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01615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61595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4629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26491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31186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69517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27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87532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04743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54227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78874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84121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41741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30468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57186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75717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94608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54cf5069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54cf5069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980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0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4" Type="http://schemas.openxmlformats.org/officeDocument/2006/relationships/hyperlink" Target="ftp://ftp.idsia.ch/pub/juergen/TimeCount-IJCNN2000.pdf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rxiv.org/pdf/1406.1078v3.pdf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508.03790v2.pdf" TargetMode="Externa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jmlr.org/proceedings/papers/v37/jozefowicz15.pdf" TargetMode="External"/><Relationship Id="rId5" Type="http://schemas.openxmlformats.org/officeDocument/2006/relationships/hyperlink" Target="http://arxiv.org/pdf/1503.04069.pdf" TargetMode="External"/><Relationship Id="rId4" Type="http://schemas.openxmlformats.org/officeDocument/2006/relationships/hyperlink" Target="http://arxiv.org/pdf/1402.3511v1.pdf" TargetMode="Externa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0.01378" TargetMode="External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603.09025" TargetMode="External"/><Relationship Id="rId5" Type="http://schemas.openxmlformats.org/officeDocument/2006/relationships/image" Target="../media/image128.png"/><Relationship Id="rId4" Type="http://schemas.openxmlformats.org/officeDocument/2006/relationships/image" Target="../media/image103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025" TargetMode="External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0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eezaShabbir/Time-series-Analysis-using-LSTM-RNN-and-GRU/blob/main/Pytorch_LSTMs,RNN,GRU_for_time_series_data.ipynb" TargetMode="External"/><Relationship Id="rId13" Type="http://schemas.openxmlformats.org/officeDocument/2006/relationships/hyperlink" Target="https://www.youtube.com/playlist?list=PLUnv8DUpdBgQKJSE2CETEvD-UUKvr70Mj" TargetMode="External"/><Relationship Id="rId3" Type="http://schemas.openxmlformats.org/officeDocument/2006/relationships/hyperlink" Target="https://www.pycodemates.com/2023/08/backpropagation-through-time-explained-with-derivations.html" TargetMode="External"/><Relationship Id="rId7" Type="http://schemas.openxmlformats.org/officeDocument/2006/relationships/hyperlink" Target="https://habr.com/ru/articles/487808/" TargetMode="External"/><Relationship Id="rId12" Type="http://schemas.openxmlformats.org/officeDocument/2006/relationships/hyperlink" Target="http://vbystricky.ru/2017/10/mnist_cnn.html" TargetMode="External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ycodemates.com/2023/04/coding-a-neural-network-from-scratch-using-python.html" TargetMode="External"/><Relationship Id="rId11" Type="http://schemas.openxmlformats.org/officeDocument/2006/relationships/hyperlink" Target="https://habr.com/ru/companies/wunderfund/articles/331310/" TargetMode="External"/><Relationship Id="rId5" Type="http://schemas.openxmlformats.org/officeDocument/2006/relationships/hyperlink" Target="https://www.pycodemates.com/2023/07/backward-pass-in-convolutional-neural-network-explained.html" TargetMode="External"/><Relationship Id="rId15" Type="http://schemas.openxmlformats.org/officeDocument/2006/relationships/hyperlink" Target="https://www.youtube.com/watch?v=06r6kp7ujCA" TargetMode="External"/><Relationship Id="rId10" Type="http://schemas.openxmlformats.org/officeDocument/2006/relationships/hyperlink" Target="http://vbystricky.ru/2021/05/rnn_lstm_gru_etc.html" TargetMode="External"/><Relationship Id="rId4" Type="http://schemas.openxmlformats.org/officeDocument/2006/relationships/hyperlink" Target="https://www.pycodemates.com/2023/02/backpropagation-and-gradient-descent-simplified.html" TargetMode="External"/><Relationship Id="rId9" Type="http://schemas.openxmlformats.org/officeDocument/2006/relationships/hyperlink" Target="https://keldysh.ru/papers/2022/prep2022_17.pdf" TargetMode="External"/><Relationship Id="rId14" Type="http://schemas.openxmlformats.org/officeDocument/2006/relationships/hyperlink" Target="https://github.com/gy910210/rnn-from-scratch" TargetMode="Externa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nds.nih.gov/health-information/public-education/brain-basics/brain-basics-know-your-brai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0.png"/><Relationship Id="rId4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cs.cmu.edu/pdfs/Hochreiter97_lstm.pdf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2004894"/>
            <a:ext cx="91440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rgbClr val="0F0F0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Mathematics of </a:t>
            </a:r>
            <a:r>
              <a:rPr lang="en-US" sz="4000" b="1" dirty="0" smtClean="0">
                <a:solidFill>
                  <a:srgbClr val="0F0F0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RNN</a:t>
            </a:r>
            <a:endParaRPr sz="4000" b="1" dirty="0">
              <a:solidFill>
                <a:srgbClr val="0F0F0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640" r="106" b="568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917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b="1704"/>
          <a:stretch/>
        </p:blipFill>
        <p:spPr>
          <a:xfrm>
            <a:off x="0" y="1"/>
            <a:ext cx="9144000" cy="381183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422051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Повторяющийся модуль в стандартной RNN состоит из одного </a:t>
            </a:r>
            <a:r>
              <a:rPr lang="ru-RU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слоя.</a:t>
            </a:r>
          </a:p>
          <a:p>
            <a:pPr algn="just"/>
            <a:r>
              <a:rPr lang="ru-RU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 также напоминает цепочку, но модули выглядят иначе. Вместо одного слоя нейронной сети они содержат целых четыре, и эти слои взаимодействуют особенным образом.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65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>
                <a:spLocks noChangeArrowheads="1"/>
              </p:cNvSpPr>
              <p:nvPr/>
            </p:nvSpPr>
            <p:spPr bwMode="auto">
              <a:xfrm>
                <a:off x="-77118" y="207396"/>
                <a:ext cx="9221118" cy="2308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базовом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варианте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altLang="en-US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LSTM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было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добавлено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еще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одно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внутренние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состояние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ячейки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которое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каждом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шаге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преобразовывалось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очень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похоже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то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как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делается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ResNet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слоях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т.е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функцией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вида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en-US" sz="1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)+</m:t>
                    </m:r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счет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этого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гасилась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проблема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исчезающих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или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взрывающихся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градиентов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Так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же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 </a:t>
                </a:r>
                <a:r>
                  <a:rPr kumimoji="0" lang="en-US" altLang="en-US" sz="1800" b="0" i="1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LSTM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ячейку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были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добавлены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kumimoji="0" lang="en-US" altLang="en-US" sz="1800" b="0" i="1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и </a:t>
                </a:r>
                <a:r>
                  <a:rPr kumimoji="0" lang="en-US" altLang="en-US" sz="1800" b="0" i="1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gate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которые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должны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были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воздействовать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то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что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входных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данных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окажет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влияние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внутренние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состояние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ячейки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что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внутреннего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состояния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должно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отправится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выход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Схематично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можно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представить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следующим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образом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77118" y="207396"/>
                <a:ext cx="9221118" cy="2308324"/>
              </a:xfrm>
              <a:prstGeom prst="rect">
                <a:avLst/>
              </a:prstGeom>
              <a:blipFill>
                <a:blip r:embed="rId3"/>
                <a:stretch>
                  <a:fillRect l="-529" t="-1055" r="-595" b="-36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283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940418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99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11276" r="17603" b="27393"/>
          <a:stretch/>
        </p:blipFill>
        <p:spPr>
          <a:xfrm>
            <a:off x="0" y="789494"/>
            <a:ext cx="8853429" cy="2456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/>
              <p:cNvSpPr>
                <a:spLocks noChangeArrowheads="1"/>
              </p:cNvSpPr>
              <p:nvPr/>
            </p:nvSpPr>
            <p:spPr bwMode="auto">
              <a:xfrm>
                <a:off x="0" y="3327747"/>
                <a:ext cx="9144000" cy="13490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algn="just">
                  <a:buClrTx/>
                </a:pP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Здесь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𝑖</m:t>
                        </m:r>
                      </m:e>
                      <m:sup>
                        <m:r>
                          <a:rPr kumimoji="0" lang="en-US" altLang="en-US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(</m:t>
                        </m:r>
                        <m:r>
                          <a:rPr kumimoji="0" lang="en-US" altLang="en-US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</m:t>
                        </m:r>
                        <m:r>
                          <a:rPr kumimoji="0" lang="en-US" altLang="en-US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kumimoji="0" lang="en-US" altLang="en-US" sz="2000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</m:oMath>
                </a14:m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𝑜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(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соответственно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 </a:t>
                </a:r>
                <a:r>
                  <a:rPr kumimoji="0" lang="en-US" altLang="en-US" sz="2000" b="0" i="1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входные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и </a:t>
                </a:r>
                <a:r>
                  <a:rPr kumimoji="0" lang="en-US" altLang="en-US" sz="2000" b="0" i="1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выходные</a:t>
                </a:r>
                <a:r>
                  <a:rPr kumimoji="0" lang="en-US" altLang="en-US" sz="2000" b="0" i="1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1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ворота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а</a:t>
                </a:r>
                <a:r>
                  <a:rPr kumimoji="0" lang="en-US" altLang="en-US" sz="2000" b="0" i="0" u="none" strike="noStrike" cap="none" normalizeH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2000" b="0" i="1" u="none" strike="noStrike" cap="none" normalizeH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⨀</m:t>
                    </m:r>
                  </m:oMath>
                </a14:m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обозначает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операцию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поэлементного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умножения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Т.е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𝑖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(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en-US" sz="2000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𝑜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(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предполагаются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векторами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единиц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нулей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которые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пропускают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или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пропускают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какие-то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компоненты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вектора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через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себя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3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327747"/>
                <a:ext cx="9144000" cy="1349087"/>
              </a:xfrm>
              <a:prstGeom prst="rect">
                <a:avLst/>
              </a:prstGeom>
              <a:blipFill>
                <a:blip r:embed="rId4"/>
                <a:stretch>
                  <a:fillRect l="-667" t="-1357" r="-667" b="-7692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91578" y="126353"/>
            <a:ext cx="9052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g-Cyrl-TJ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 формально: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7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" y="2060156"/>
            <a:ext cx="9143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4000" b="1" dirty="0">
                <a:solidFill>
                  <a:schemeClr val="tx1"/>
                </a:solidFill>
                <a:latin typeface="Helvetica" panose="020B0604020202020204" pitchFamily="34" charset="0"/>
              </a:rPr>
              <a:t>LSTM with forget gate</a:t>
            </a:r>
          </a:p>
        </p:txBody>
      </p:sp>
    </p:spTree>
    <p:extLst>
      <p:ext uri="{BB962C8B-B14F-4D97-AF65-F5344CB8AC3E}">
        <p14:creationId xmlns:p14="http://schemas.microsoft.com/office/powerpoint/2010/main" val="15152680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>
                <a:spLocks noChangeArrowheads="1"/>
              </p:cNvSpPr>
              <p:nvPr/>
            </p:nvSpPr>
            <p:spPr bwMode="auto">
              <a:xfrm>
                <a:off x="0" y="70706"/>
                <a:ext cx="9144000" cy="13362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	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Концепция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 </a:t>
                </a:r>
                <a:r>
                  <a:rPr kumimoji="0" lang="en-US" altLang="en-US" sz="2000" b="0" i="1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ворот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 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так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всем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понравилась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,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что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в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дальнейшем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добавили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еще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одни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: </a:t>
                </a:r>
                <a:r>
                  <a:rPr kumimoji="0" lang="en-US" altLang="en-US" sz="2000" b="0" i="1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forget gate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,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которые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позволяли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дополнительно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занулять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некоторые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компоненты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внутреннего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состояния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en-US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0" lang="en-US" altLang="en-US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en-US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en-US" sz="20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 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прежде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чем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передавать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их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дальше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.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70706"/>
                <a:ext cx="9144000" cy="1336263"/>
              </a:xfrm>
              <a:prstGeom prst="rect">
                <a:avLst/>
              </a:prstGeom>
              <a:blipFill>
                <a:blip r:embed="rId3"/>
                <a:stretch>
                  <a:fillRect l="-667" t="-1826" r="-667" b="-8219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t="1190"/>
          <a:stretch/>
        </p:blipFill>
        <p:spPr>
          <a:xfrm>
            <a:off x="1848512" y="1406969"/>
            <a:ext cx="4783643" cy="366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	</a:t>
            </a:r>
            <a:r>
              <a:rPr lang="tg-Cyrl-TJ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Формально</a:t>
            </a:r>
            <a:r>
              <a:rPr lang="tg-Cyrl-TJ" sz="1800" dirty="0">
                <a:solidFill>
                  <a:schemeClr val="tx1"/>
                </a:solidFill>
                <a:latin typeface="Helvetica" panose="020B0604020202020204" pitchFamily="34" charset="0"/>
              </a:rPr>
              <a:t>: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36" y="369332"/>
            <a:ext cx="6813014" cy="358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057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243989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with peephole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conection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7356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>
                <a:spLocks noChangeArrowheads="1"/>
              </p:cNvSpPr>
              <p:nvPr/>
            </p:nvSpPr>
            <p:spPr bwMode="auto">
              <a:xfrm>
                <a:off x="0" y="-6412"/>
                <a:ext cx="9144000" cy="10284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algn="just">
                  <a:buClrTx/>
                </a:pPr>
                <a:r>
                  <a:rPr kumimoji="0" lang="en-US" altLang="en-US" sz="2000" b="0" i="1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Peephole connection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 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еще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одно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дополнение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к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базовой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 </a:t>
                </a:r>
                <a:r>
                  <a:rPr kumimoji="0" lang="en-US" altLang="en-US" sz="2000" b="0" i="1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LSTM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 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ячейке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,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которое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позволяет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учесть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текущее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состояние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в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вычислении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всевозможных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ворот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  <a:latin typeface="Helvetica" panose="020B0604020202020204" pitchFamily="34" charset="0"/>
                  </a:rPr>
                  <a:t>:</a:t>
                </a: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effectLst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-6412"/>
                <a:ext cx="9144000" cy="1028487"/>
              </a:xfrm>
              <a:prstGeom prst="rect">
                <a:avLst/>
              </a:prstGeom>
              <a:blipFill>
                <a:blip r:embed="rId3"/>
                <a:stretch>
                  <a:fillRect l="-667" t="-2367" r="-667" b="-10651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924" y="1044109"/>
            <a:ext cx="5950141" cy="407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8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	</a:t>
            </a:r>
            <a:r>
              <a:rPr lang="tg-Cyrl-TJ" sz="20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Формально</a:t>
            </a:r>
            <a:r>
              <a:rPr lang="tg-Cyrl-TJ" sz="2000" dirty="0">
                <a:solidFill>
                  <a:schemeClr val="tx1"/>
                </a:solidFill>
                <a:latin typeface="Helvetica" panose="020B0604020202020204" pitchFamily="34" charset="0"/>
              </a:rPr>
              <a:t>: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302" y="516126"/>
            <a:ext cx="6756570" cy="3119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ChangeArrowheads="1"/>
              </p:cNvSpPr>
              <p:nvPr/>
            </p:nvSpPr>
            <p:spPr bwMode="auto">
              <a:xfrm>
                <a:off x="0" y="3699634"/>
                <a:ext cx="9144000" cy="122257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:r>
                  <a:rPr kumimoji="0" lang="ru-RU" altLang="en-US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Т.е. мы дополнительно тренируем три набора весов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ru-RU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u-RU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0" lang="ru-RU" alt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ru-RU" altLang="en-US" sz="1800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u-RU" altLang="en-US" sz="1800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  <m:r>
                      <a:rPr kumimoji="0" lang="ru-RU" alt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 </m:t>
                    </m:r>
                    <m:sSub>
                      <m:sSubPr>
                        <m:ctrlP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ru-RU" altLang="en-US" sz="1800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u-RU" altLang="en-US" sz="1800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kumimoji="0" lang="ru-RU" altLang="en-US" sz="1800" b="0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которые фильтруют текущее состояние, для использования в соответствующих воротах. Заметим, что </a:t>
                </a:r>
                <a:r>
                  <a:rPr kumimoji="0" lang="ru-RU" altLang="en-US" sz="1800" b="0" i="1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peephole</a:t>
                </a:r>
                <a:r>
                  <a:rPr kumimoji="0" lang="ru-RU" altLang="en-US" sz="1800" b="0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en-US" sz="1800" b="0" i="1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connection</a:t>
                </a:r>
                <a:r>
                  <a:rPr kumimoji="0" lang="ru-RU" altLang="en-US" sz="1800" b="0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можно использовать и в ячейках без </a:t>
                </a:r>
                <a:r>
                  <a:rPr kumimoji="0" lang="ru-RU" altLang="en-US" sz="1800" b="0" i="1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forget</a:t>
                </a:r>
                <a:r>
                  <a:rPr kumimoji="0" lang="ru-RU" altLang="en-US" sz="1800" b="0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en-US" sz="1800" b="0" i="1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gate</a:t>
                </a:r>
                <a:r>
                  <a:rPr kumimoji="0" lang="ru-RU" altLang="en-US" sz="1800" b="0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просто здесь расписаны формулы максимально общего LSTM.</a:t>
                </a:r>
                <a:endParaRPr kumimoji="0" lang="ru-RU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699634"/>
                <a:ext cx="9144000" cy="1222579"/>
              </a:xfrm>
              <a:prstGeom prst="rect">
                <a:avLst/>
              </a:prstGeom>
              <a:blipFill>
                <a:blip r:embed="rId4"/>
                <a:stretch>
                  <a:fillRect l="-533" t="-2500" r="-533" b="-8000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10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624" b="679"/>
          <a:stretch/>
        </p:blipFill>
        <p:spPr>
          <a:xfrm>
            <a:off x="0" y="19050"/>
            <a:ext cx="9143999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777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Общая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LSTM имеет следующий вид: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69332"/>
            <a:ext cx="9022814" cy="303488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3404212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Повторяющийся модель в LSTM сети состоит из четырех взаимодействующих слоев</a:t>
            </a:r>
            <a:r>
              <a:rPr lang="ru-RU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Не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будем пока озадачиваться подробностями. Рассмотрим каждый шаг схемы LSTM позже. Пока познакомимся со специальными обозначениями, которыми мы будем пользоваться.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8815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97" y="0"/>
            <a:ext cx="8097456" cy="135507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1494809"/>
            <a:ext cx="9144000" cy="364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схеме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выше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каждая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линия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переносит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целый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выхода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одного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узла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входу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другого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Розовыми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кружочками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обозначены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поточечные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операции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такие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сложение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векторов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желтые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прямоугольники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обученные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слои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нейронной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Сливающиеся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линии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означают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объединение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разветвляющиеся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стрелки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говорят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том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данные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копируются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копии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уходят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разные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компоненты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Основная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идея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LSTM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Ключевой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компонент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LSTM –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состояние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ячейки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(cell state) –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горизонтальная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линия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проходящая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верхней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части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схемы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Состояние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ячейки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напоминает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конвейерную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ленту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Она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проходит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напрямую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через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всю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цепочку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участвуя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лишь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нескольких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линейных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преобразованиях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Информация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легко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течь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ней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подвергаясь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изменениям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3131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8" y="0"/>
            <a:ext cx="4909002" cy="318387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753779" y="110431"/>
            <a:ext cx="42690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Тем не менее,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LSTM</a:t>
            </a: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может удалять информацию из состояния ячейки; этот процесс регулируется структурами, называемыми фильтрами (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gates</a:t>
            </a: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/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846" y="1902762"/>
            <a:ext cx="2703259" cy="308125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778" y="3328586"/>
            <a:ext cx="58270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Фильтры позволяют пропускать информацию на основании некоторых условий.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Они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состоят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слоя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сигмоидальной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нейронной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сети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операции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поточечного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умножения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19097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Сигмоидальный </a:t>
                </a:r>
                <a:r>
                  <a:rPr lang="ru-RU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слой возвращает числа от нуля до единицы, которые обозначают, какую долю каждого блока информации следует пропустить дальше по сети.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Ноль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данном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случае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означает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“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пропускать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ничего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единица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“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пропустить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все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”.</a:t>
                </a:r>
              </a:p>
              <a:p>
                <a:pPr algn="just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LSTM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три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таких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фильтра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позволяющих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защищать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контролировать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состояние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ячейки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8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Пошаговый</a:t>
                </a:r>
                <a:r>
                  <a:rPr lang="en-US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разбор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LSTM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Первый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LSTM –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определить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какую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информацию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можно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выбросить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состояния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ячейки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решение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принимает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сигмоидальный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слой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называемый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“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слоем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фильтра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забывания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(forget gate layer). </a:t>
                </a:r>
                <a:r>
                  <a:rPr lang="ru-RU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Он смотрит на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ru-RU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ru-RU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 возвращает число от 0 до 1 для каждого числа из состояния ячейки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ru-RU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означает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“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полностью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сохранить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”, а 0 – “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полностью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выбросить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”.</a:t>
                </a:r>
              </a:p>
              <a:p>
                <a:pPr algn="just"/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Вернемся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нашему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примеру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языковой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модели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предсказывающей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следующее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слово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основании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всех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предыдущих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В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случае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состояние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ячейки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должно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сохранить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существительного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чтобы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затем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использовать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местоимения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соответствующего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рода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Когда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видим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новое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существительное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можем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забыть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род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старого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>
                <a:blip r:embed="rId3"/>
                <a:stretch>
                  <a:fillRect l="-533" t="-674" r="-533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8985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70256"/>
            <a:ext cx="9055865" cy="34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587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730"/>
            <a:ext cx="9144000" cy="467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223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47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0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639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95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1335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47441"/>
            <a:ext cx="9033831" cy="2896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0" y="0"/>
                <a:ext cx="9144000" cy="2037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en-US" sz="18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</a:t>
                </a:r>
                <a:r>
                  <a:rPr lang="ru-RU" sz="18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Следующий </a:t>
                </a:r>
                <a:r>
                  <a:rPr lang="ru-RU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шаг – решить, какая новая информация будет храниться в состоянии ячейки.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Этот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этап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состоит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из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двух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частей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Сначала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сигмоидальный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слой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под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названием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“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слой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входного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фильтра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” (input layer gate)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определяет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какие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значения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следует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обновить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ru-RU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Затем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tanh</a:t>
                </a:r>
                <a:r>
                  <a:rPr lang="ru-RU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-слой строит вектор новых значений-кандидатов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которые можно добавить в состояние ячейки.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18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ru-RU" sz="18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 </a:t>
                </a:r>
                <a:r>
                  <a:rPr lang="ru-RU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нашем примере с языковой моделью на этом шаге мы хотим добавить род нового существительного, заменив при этом старый.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37033"/>
              </a:xfrm>
              <a:prstGeom prst="rect">
                <a:avLst/>
              </a:prstGeom>
              <a:blipFill>
                <a:blip r:embed="rId4"/>
                <a:stretch>
                  <a:fillRect l="-533" t="-1497" r="-533" b="-3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503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3606655" cy="26109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787" y="2214391"/>
            <a:ext cx="6619875" cy="27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96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967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881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5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821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b="4850"/>
          <a:stretch/>
        </p:blipFill>
        <p:spPr>
          <a:xfrm>
            <a:off x="0" y="-1"/>
            <a:ext cx="9144000" cy="49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345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51" y="2317750"/>
            <a:ext cx="7528018" cy="2639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-2" y="0"/>
                <a:ext cx="9144001" cy="23177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800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	</a:t>
                </a:r>
                <a:r>
                  <a:rPr lang="ru-RU" sz="1800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Настало </a:t>
                </a:r>
                <a:r>
                  <a:rPr lang="ru-RU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время заменить старое состояние ячейки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r>
                  <a:rPr lang="ru-RU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на новое состояние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.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Что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нам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нужно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делать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мы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уже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решили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на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предыдущих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шагах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остается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только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выполнить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это</a:t>
                </a:r>
                <a:r>
                  <a:rPr lang="en-US" sz="1800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</a:p>
              <a:p>
                <a:pPr algn="just"/>
                <a:r>
                  <a:rPr lang="en-US" sz="1800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	</a:t>
                </a:r>
                <a:r>
                  <a:rPr lang="ru-RU" sz="1800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Мы </a:t>
                </a:r>
                <a:r>
                  <a:rPr lang="ru-RU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умножаем старое состояние на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, забывая то, что мы решили забыть. Затем прибавляем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. Это новые значения-кандидаты, умноженные на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r>
                  <a:rPr lang="ru-RU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– на сколько мы хотим обновить каждое из значений состояния</a:t>
                </a:r>
                <a:r>
                  <a:rPr lang="ru-RU" sz="1800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en-US" sz="1800" dirty="0" smtClean="0"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just"/>
                <a:r>
                  <a:rPr lang="en-US" sz="1800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	В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случае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нашей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языковой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модели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это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тот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момент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когда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мы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выбрасываем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информацию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о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роде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старого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существительного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и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добавляем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новую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информацию</a:t>
                </a:r>
                <a:r>
                  <a:rPr lang="en-US" sz="1800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0"/>
                <a:ext cx="9144001" cy="2317750"/>
              </a:xfrm>
              <a:prstGeom prst="rect">
                <a:avLst/>
              </a:prstGeom>
              <a:blipFill>
                <a:blip r:embed="rId4"/>
                <a:stretch>
                  <a:fillRect l="-533" t="-1316" r="-533" b="-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5191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b="24008"/>
          <a:stretch/>
        </p:blipFill>
        <p:spPr>
          <a:xfrm>
            <a:off x="0" y="99152"/>
            <a:ext cx="9144000" cy="396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36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81" y="2762250"/>
            <a:ext cx="6886575" cy="238125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9144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Наконец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нужно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решить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какую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информацию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мы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хотим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получать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на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выходе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Выходные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данные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будут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основаны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на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нашем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состоянии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ячейки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к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ним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будут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применены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некоторые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фильтры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Сначала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мы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применяем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сигмоидальный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слой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который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решает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какую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информацию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из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состояния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ячейки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мы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будем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выводить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Затем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значения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состояния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ячейки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проходят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через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tanh-слой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чтобы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получить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на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выходе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значения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из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диапазона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от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-1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до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1, и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перемножаются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с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выходными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значениями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сигмоидального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слоя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что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позволяет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выводить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только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требуемую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информацию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Мы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возможно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захотим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чтобы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наша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языковая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модель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обнаружив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существительное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выводила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информацию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важную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для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идущего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после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него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глагола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Например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она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может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выводить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находится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существительное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в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единственном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или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множественном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числе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чтобы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правильно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определить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форму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последующего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глагола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040283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b="9783"/>
          <a:stretch/>
        </p:blipFill>
        <p:spPr>
          <a:xfrm>
            <a:off x="0" y="363556"/>
            <a:ext cx="9144000" cy="440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009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10" y="2500829"/>
            <a:ext cx="7897029" cy="264267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83492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Вариации</a:t>
            </a:r>
            <a: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LSTM</a:t>
            </a:r>
          </a:p>
          <a:p>
            <a:pPr algn="just"/>
            <a:r>
              <a:rPr lang="en-US" sz="1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Мы</a:t>
            </a:r>
            <a:r>
              <a:rPr lang="en-US" sz="1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только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что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рассмотрели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обычную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LSTM;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все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LSTM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одинаковы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Вообще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кажется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что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каждой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новой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посвященной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LSTM,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используется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своя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версия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LSTM.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Отличия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между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ними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незначительны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некоторых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них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стоит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упомянуть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Одна</a:t>
            </a:r>
            <a:r>
              <a:rPr lang="en-US" sz="1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популярных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вариаций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LSTM,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предложенная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u="sng" dirty="0" err="1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Герсом</a:t>
            </a:r>
            <a:r>
              <a:rPr lang="en-US" sz="1800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 и </a:t>
            </a:r>
            <a:r>
              <a:rPr lang="en-US" sz="1800" u="sng" dirty="0" err="1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Шмидхубером</a:t>
            </a:r>
            <a:r>
              <a:rPr lang="en-US" sz="1800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 (Gers &amp; </a:t>
            </a:r>
            <a:r>
              <a:rPr lang="en-US" sz="1800" u="sng" dirty="0" err="1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Schmidhuber</a:t>
            </a:r>
            <a:r>
              <a:rPr lang="en-US" sz="1800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, 2000)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характеризуется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добавлением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называемых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смотровых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глазков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(“peephole connections”). С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их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помощью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слои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фильтров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могут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видеть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состояние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ячейки</a:t>
            </a:r>
            <a:r>
              <a:rPr lang="en-US" sz="1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941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17" y="2331846"/>
            <a:ext cx="7879684" cy="26808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914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en-US" sz="18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На</a:t>
            </a:r>
            <a:r>
              <a:rPr lang="en-US" sz="1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схеме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выше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глазки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”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есть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у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каждого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слоя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но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во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многих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работах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они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добавляются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лишь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к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некоторым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слоям</a:t>
            </a:r>
            <a:r>
              <a:rPr lang="en-US" sz="1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algn="just"/>
            <a:r>
              <a:rPr lang="en-US" sz="1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en-US" sz="18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Другие</a:t>
            </a:r>
            <a:r>
              <a:rPr lang="en-US" sz="1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модификации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включают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объединенные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фильтры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забывания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” и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входные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фильтры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. В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этом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случае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решения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какую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информацию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следует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забыть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, а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какую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запомнить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принимаются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отдельно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, а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совместно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Мы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забываем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какую-либо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информацию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только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тогда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когда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необходимо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записать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что-то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на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ее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место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Мы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добавляем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новую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информацию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с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состояние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ячейки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только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тогда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когда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забываем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старую</a:t>
            </a:r>
            <a:r>
              <a:rPr lang="en-US" sz="1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4207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сверху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предыдущее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которое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видели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Понимайте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каждый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кругов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представляет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собой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каждая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линия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соединение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между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каждым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нейронов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Поскольку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смотрите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сверху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увидите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всех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нейронов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соединений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любом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случае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хорошее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диаграмматическое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рекуррентных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нейронных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сетей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Если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представим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таким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почему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этого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Я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имею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можете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создавать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различные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типы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RNN,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изменяя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вышеуказанной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Таким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рекуррентные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нейронные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имеют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разные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типы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One-to-One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Один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-к-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Один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876" y="1790153"/>
            <a:ext cx="2676124" cy="3353347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2113864"/>
            <a:ext cx="64678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Однократная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связь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RNN в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основном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обычной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передающей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сетью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принимает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отдельный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вход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отдельный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выход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без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какого-либо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контекста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последовательности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похоже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предоставление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отдельной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здесь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нет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последовательностей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временных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шагов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можете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использовать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задач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таких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каждое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рассматривается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независимо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36315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2" y="1817782"/>
            <a:ext cx="8921655" cy="332571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914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en-US" sz="18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Немного</a:t>
            </a:r>
            <a:r>
              <a:rPr lang="en-US" sz="1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больше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отличаются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от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стандартных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LSTM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управляемые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рекуррентные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нейроны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(Gated recurrent units, GRU),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впервые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описанные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в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работе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r>
              <a:rPr lang="en-US" sz="1800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4"/>
              </a:rPr>
              <a:t>Cho, et al (2012)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. В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ней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фильтры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«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забывания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» и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входа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объединяют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в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один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фильтр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«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обновления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» (update gate).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Кроме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того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состояние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ячейки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объединяется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со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скрытым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состоянием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есть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и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другие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небольшие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изменения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Построенная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в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результате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модель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проще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чем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стандартная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LSTM, и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популярность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ее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неуклонно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возрастает</a:t>
            </a:r>
            <a:r>
              <a:rPr lang="en-US" sz="1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93915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Мы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рассмотрели лишь несколько самых примечательных вариаций LSTM. Существует множество других модификаций, как, например, глубокие управляемые рекуррентные нейронные сети (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Gated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RNNs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представленные в работе 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Yao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,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et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al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(2015)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Есть и другие способы решения проблемы долговременных зависимостей, например,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Clockwork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RNN 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Яна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Кутника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(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Koutnik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,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et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al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., 2014)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Какой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же вариант лучший? Какую роль играют различия между ними? 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Клаус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Грефф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 (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Klaus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Greff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) и соавторы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приводят хорошее сравнение самых популярных вариаций LSTM и в своей работе приходят к выводу, что они все приблизительно одинаковы. 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Рафал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Йозефович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(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Rafal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Jozefowicz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,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et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al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)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в своей работе 2015 года протестировали более десяти тысяч архитектур RNN и нашли несколько решений, работающих на определенных задачах лучше, чем LSTM.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4471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241786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4000" b="1" dirty="0">
                <a:solidFill>
                  <a:schemeClr val="tx1"/>
                </a:solidFill>
                <a:latin typeface="Helvetica" panose="020B0604020202020204" pitchFamily="34" charset="0"/>
              </a:rPr>
              <a:t>Gated Recurrent Unit</a:t>
            </a:r>
          </a:p>
        </p:txBody>
      </p:sp>
    </p:spTree>
    <p:extLst>
      <p:ext uri="{BB962C8B-B14F-4D97-AF65-F5344CB8AC3E}">
        <p14:creationId xmlns:p14="http://schemas.microsoft.com/office/powerpoint/2010/main" val="19158836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Еще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один вариант ячейки, очень похожий на </a:t>
            </a:r>
            <a:r>
              <a:rPr lang="ru-RU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но с меньшим количеством “ворот” (двумя), а значит и параметров (качество при этом обещают сравнимое с LSTM с таким же количеством параметров):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463" y="1027386"/>
            <a:ext cx="5222814" cy="404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217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2074985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4000" b="1" dirty="0">
                <a:solidFill>
                  <a:schemeClr val="tx1"/>
                </a:solidFill>
                <a:latin typeface="Helvetica" panose="020B0604020202020204" pitchFamily="34" charset="0"/>
              </a:rPr>
              <a:t>Minimal Gated Unit</a:t>
            </a:r>
          </a:p>
        </p:txBody>
      </p:sp>
    </p:spTree>
    <p:extLst>
      <p:ext uri="{BB962C8B-B14F-4D97-AF65-F5344CB8AC3E}">
        <p14:creationId xmlns:p14="http://schemas.microsoft.com/office/powerpoint/2010/main" val="48356715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	</a:t>
            </a:r>
            <a:r>
              <a:rPr lang="ru-RU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Наконец</a:t>
            </a: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</a:rPr>
              <a:t>, был предложен вариант ячейки, с минимальным числом параметров при это качеством не уступающий GRU. Он содержит только одни “ворота”, а именно “</a:t>
            </a:r>
            <a:r>
              <a:rPr lang="ru-RU" sz="1800" dirty="0" err="1">
                <a:solidFill>
                  <a:schemeClr val="tx1"/>
                </a:solidFill>
                <a:latin typeface="Helvetica" panose="020B0604020202020204" pitchFamily="34" charset="0"/>
              </a:rPr>
              <a:t>forget</a:t>
            </a: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Helvetica" panose="020B0604020202020204" pitchFamily="34" charset="0"/>
              </a:rPr>
              <a:t>gate</a:t>
            </a: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</a:rPr>
              <a:t>”: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077" y="923330"/>
            <a:ext cx="6271845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6257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8497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	</a:t>
            </a:r>
            <a:r>
              <a:rPr lang="tg-Cyrl-TJ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Формально</a:t>
            </a:r>
            <a:r>
              <a:rPr lang="tg-Cyrl-TJ" sz="1800" dirty="0">
                <a:solidFill>
                  <a:schemeClr val="tx1"/>
                </a:solidFill>
                <a:latin typeface="Helvetica" panose="020B0604020202020204" pitchFamily="34" charset="0"/>
              </a:rPr>
              <a:t>: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39" y="454302"/>
            <a:ext cx="7764628" cy="211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697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1925493"/>
            <a:ext cx="9143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4000" b="1" dirty="0">
                <a:solidFill>
                  <a:schemeClr val="tx1"/>
                </a:solidFill>
                <a:latin typeface="Helvetica" panose="020B0604020202020204" pitchFamily="34" charset="0"/>
              </a:rPr>
              <a:t>Bidirectional 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9897216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	</a:t>
            </a:r>
            <a:r>
              <a:rPr lang="ru-RU" sz="22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Еще </a:t>
            </a:r>
            <a:r>
              <a:rPr lang="ru-RU" sz="2200" dirty="0">
                <a:solidFill>
                  <a:schemeClr val="tx1"/>
                </a:solidFill>
                <a:latin typeface="Helvetica" panose="020B0604020202020204" pitchFamily="34" charset="0"/>
              </a:rPr>
              <a:t>один вариант рекуррентной архитектуры. Здесь предполагается, что входная последовательность известна сразу и вся, и данные подаются как бы сразу и с начала последовательности и с конца. Т.е. мы, в отличии от обычной рекуррентной ячейки, не можем заталкивать туда бесконечную последовательность и снимать отклик в каждый момент времени (но это зачастую и не нужно). Зато такой вариант позволяет учесть не только связи от начальных элементов к конечным, но и наоборот. Даже если мы просто хотим определить части речи в предложении это иногда бывает полезно.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1100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062"/>
            <a:ext cx="6330461" cy="506143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756297" y="3152042"/>
            <a:ext cx="1478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g-Cyrl-TJ" sz="1800" dirty="0">
                <a:solidFill>
                  <a:schemeClr val="tx1"/>
                </a:solidFill>
                <a:latin typeface="Helvetica" panose="020B0604020202020204" pitchFamily="34" charset="0"/>
              </a:rPr>
              <a:t>Формально: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477" y="3634155"/>
            <a:ext cx="4126523" cy="150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72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One-to-Many </a:t>
            </a:r>
            <a:r>
              <a:rPr lang="en-US" b="1" dirty="0"/>
              <a:t>(</a:t>
            </a:r>
            <a:r>
              <a:rPr lang="en-US" b="1" dirty="0" err="1"/>
              <a:t>Один</a:t>
            </a:r>
            <a:r>
              <a:rPr lang="en-US" b="1" dirty="0"/>
              <a:t>-к-</a:t>
            </a:r>
            <a:r>
              <a:rPr lang="en-US" b="1" dirty="0" err="1"/>
              <a:t>Многим</a:t>
            </a:r>
            <a:r>
              <a:rPr lang="en-US" dirty="0" smtClean="0"/>
              <a:t>)</a:t>
            </a:r>
            <a:r>
              <a:rPr lang="ru-RU" dirty="0" smtClean="0"/>
              <a:t> или </a:t>
            </a:r>
            <a:r>
              <a:rPr lang="en-US" b="1" dirty="0"/>
              <a:t>One to </a:t>
            </a:r>
            <a:r>
              <a:rPr lang="en-US" b="1" dirty="0" smtClean="0"/>
              <a:t>sequence</a:t>
            </a:r>
            <a:endParaRPr lang="en-US" dirty="0"/>
          </a:p>
          <a:p>
            <a:pPr algn="just"/>
            <a:r>
              <a:rPr lang="en-US" dirty="0" smtClean="0"/>
              <a:t>	В </a:t>
            </a:r>
            <a:r>
              <a:rPr lang="en-US" dirty="0" err="1"/>
              <a:t>этой</a:t>
            </a:r>
            <a:r>
              <a:rPr lang="en-US" dirty="0"/>
              <a:t> </a:t>
            </a:r>
            <a:r>
              <a:rPr lang="en-US" dirty="0" err="1"/>
              <a:t>конфигурации</a:t>
            </a:r>
            <a:r>
              <a:rPr lang="en-US" dirty="0"/>
              <a:t> </a:t>
            </a:r>
            <a:r>
              <a:rPr lang="en-US" dirty="0" err="1"/>
              <a:t>вы</a:t>
            </a:r>
            <a:r>
              <a:rPr lang="en-US" dirty="0"/>
              <a:t> </a:t>
            </a:r>
            <a:r>
              <a:rPr lang="en-US" dirty="0" err="1"/>
              <a:t>предоставляете</a:t>
            </a:r>
            <a:r>
              <a:rPr lang="en-US" dirty="0"/>
              <a:t> </a:t>
            </a:r>
            <a:r>
              <a:rPr lang="en-US" dirty="0" err="1"/>
              <a:t>один</a:t>
            </a:r>
            <a:r>
              <a:rPr lang="en-US" dirty="0"/>
              <a:t> </a:t>
            </a:r>
            <a:r>
              <a:rPr lang="en-US" dirty="0" err="1"/>
              <a:t>вход</a:t>
            </a:r>
            <a:r>
              <a:rPr lang="en-US" dirty="0"/>
              <a:t> RNN, </a:t>
            </a:r>
            <a:r>
              <a:rPr lang="en-US" dirty="0" err="1"/>
              <a:t>но</a:t>
            </a:r>
            <a:r>
              <a:rPr lang="en-US" dirty="0"/>
              <a:t> </a:t>
            </a:r>
            <a:r>
              <a:rPr lang="en-US" dirty="0" err="1"/>
              <a:t>он</a:t>
            </a:r>
            <a:r>
              <a:rPr lang="en-US" dirty="0"/>
              <a:t> </a:t>
            </a:r>
            <a:r>
              <a:rPr lang="en-US" dirty="0" err="1"/>
              <a:t>генерирует</a:t>
            </a:r>
            <a:r>
              <a:rPr lang="en-US" dirty="0"/>
              <a:t> </a:t>
            </a:r>
            <a:r>
              <a:rPr lang="en-US" dirty="0" err="1"/>
              <a:t>последовательность</a:t>
            </a:r>
            <a:r>
              <a:rPr lang="en-US" dirty="0"/>
              <a:t> </a:t>
            </a:r>
            <a:r>
              <a:rPr lang="en-US" dirty="0" err="1"/>
              <a:t>выходов</a:t>
            </a:r>
            <a:r>
              <a:rPr lang="en-US" dirty="0"/>
              <a:t> в </a:t>
            </a:r>
            <a:r>
              <a:rPr lang="en-US" dirty="0" err="1"/>
              <a:t>ответ</a:t>
            </a:r>
            <a:r>
              <a:rPr lang="en-US" dirty="0"/>
              <a:t>. </a:t>
            </a:r>
            <a:r>
              <a:rPr lang="en-US" dirty="0" err="1"/>
              <a:t>Вы</a:t>
            </a:r>
            <a:r>
              <a:rPr lang="en-US" dirty="0"/>
              <a:t> </a:t>
            </a:r>
            <a:r>
              <a:rPr lang="en-US" dirty="0" err="1"/>
              <a:t>можете</a:t>
            </a:r>
            <a:r>
              <a:rPr lang="en-US" dirty="0"/>
              <a:t> </a:t>
            </a:r>
            <a:r>
              <a:rPr lang="en-US" dirty="0" err="1"/>
              <a:t>увидеть</a:t>
            </a:r>
            <a:r>
              <a:rPr lang="en-US" dirty="0"/>
              <a:t> </a:t>
            </a:r>
            <a:r>
              <a:rPr lang="en-US" dirty="0" err="1"/>
              <a:t>это</a:t>
            </a:r>
            <a:r>
              <a:rPr lang="en-US" dirty="0"/>
              <a:t> в </a:t>
            </a:r>
            <a:r>
              <a:rPr lang="en-US" dirty="0" err="1"/>
              <a:t>действии</a:t>
            </a:r>
            <a:r>
              <a:rPr lang="en-US" dirty="0"/>
              <a:t>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дело</a:t>
            </a:r>
            <a:r>
              <a:rPr lang="en-US" dirty="0"/>
              <a:t> </a:t>
            </a:r>
            <a:r>
              <a:rPr lang="en-US" dirty="0" err="1"/>
              <a:t>доходит</a:t>
            </a:r>
            <a:r>
              <a:rPr lang="en-US" dirty="0"/>
              <a:t> </a:t>
            </a:r>
            <a:r>
              <a:rPr lang="en-US" dirty="0" err="1"/>
              <a:t>до</a:t>
            </a:r>
            <a:r>
              <a:rPr lang="en-US" dirty="0"/>
              <a:t> </a:t>
            </a:r>
            <a:r>
              <a:rPr lang="en-US" dirty="0" err="1"/>
              <a:t>подписи</a:t>
            </a:r>
            <a:r>
              <a:rPr lang="en-US" dirty="0"/>
              <a:t> </a:t>
            </a:r>
            <a:r>
              <a:rPr lang="en-US" dirty="0" err="1"/>
              <a:t>изображений</a:t>
            </a:r>
            <a:r>
              <a:rPr lang="en-US" dirty="0"/>
              <a:t>: </a:t>
            </a:r>
            <a:r>
              <a:rPr lang="en-US" dirty="0" err="1"/>
              <a:t>вы</a:t>
            </a:r>
            <a:r>
              <a:rPr lang="en-US" dirty="0"/>
              <a:t> </a:t>
            </a:r>
            <a:r>
              <a:rPr lang="en-US" dirty="0" err="1"/>
              <a:t>даете</a:t>
            </a:r>
            <a:r>
              <a:rPr lang="en-US" dirty="0"/>
              <a:t> RNN </a:t>
            </a:r>
            <a:r>
              <a:rPr lang="en-US" dirty="0" err="1"/>
              <a:t>изображение</a:t>
            </a:r>
            <a:r>
              <a:rPr lang="en-US" dirty="0"/>
              <a:t>, и </a:t>
            </a:r>
            <a:r>
              <a:rPr lang="en-US" dirty="0" err="1"/>
              <a:t>он</a:t>
            </a:r>
            <a:r>
              <a:rPr lang="en-US" dirty="0"/>
              <a:t> </a:t>
            </a:r>
            <a:r>
              <a:rPr lang="en-US" dirty="0" err="1"/>
              <a:t>генерирует</a:t>
            </a:r>
            <a:r>
              <a:rPr lang="en-US" dirty="0"/>
              <a:t> </a:t>
            </a:r>
            <a:r>
              <a:rPr lang="en-US" dirty="0" err="1"/>
              <a:t>последовательность</a:t>
            </a:r>
            <a:r>
              <a:rPr lang="en-US" dirty="0"/>
              <a:t> </a:t>
            </a:r>
            <a:r>
              <a:rPr lang="en-US" dirty="0" err="1"/>
              <a:t>слов</a:t>
            </a:r>
            <a:r>
              <a:rPr lang="en-US" dirty="0"/>
              <a:t>, </a:t>
            </a:r>
            <a:r>
              <a:rPr lang="en-US" dirty="0" err="1"/>
              <a:t>описывающих</a:t>
            </a:r>
            <a:r>
              <a:rPr lang="en-US" dirty="0"/>
              <a:t> </a:t>
            </a:r>
            <a:r>
              <a:rPr lang="en-US" dirty="0" err="1"/>
              <a:t>содержимое</a:t>
            </a:r>
            <a:r>
              <a:rPr lang="en-US" dirty="0"/>
              <a:t> </a:t>
            </a:r>
            <a:r>
              <a:rPr lang="en-US" dirty="0" err="1"/>
              <a:t>изображения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51" y="1384995"/>
            <a:ext cx="7942897" cy="337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983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2148231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tg-Cyrl-TJ" sz="4000" b="1" dirty="0">
                <a:solidFill>
                  <a:schemeClr val="tx1"/>
                </a:solidFill>
                <a:latin typeface="Helvetica" panose="020B0604020202020204" pitchFamily="34" charset="0"/>
              </a:rPr>
              <a:t>Многослойный </a:t>
            </a:r>
            <a:r>
              <a:rPr lang="en-US" sz="4000" b="1" dirty="0">
                <a:solidFill>
                  <a:schemeClr val="tx1"/>
                </a:solidFill>
                <a:latin typeface="Helvetica" panose="020B0604020202020204" pitchFamily="34" charset="0"/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419389571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5" y="6206"/>
            <a:ext cx="4536831" cy="513729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5169" y="6206"/>
            <a:ext cx="36693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	</a:t>
            </a:r>
            <a:r>
              <a:rPr lang="ru-RU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Для </a:t>
            </a:r>
            <a:r>
              <a:rPr lang="ru-RU" sz="1800" dirty="0">
                <a:solidFill>
                  <a:schemeClr val="tx1"/>
                </a:solidFill>
                <a:latin typeface="Helvetica" panose="020B0604020202020204" pitchFamily="34" charset="0"/>
              </a:rPr>
              <a:t>увеличения “приёмистости” сети, обычно набирают несколько слоёв LSTM: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38682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2417862"/>
            <a:ext cx="9143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tg-Cyrl-TJ" sz="4000" b="1" dirty="0">
                <a:solidFill>
                  <a:schemeClr val="tx1"/>
                </a:solidFill>
                <a:latin typeface="Helvetica" panose="020B0604020202020204" pitchFamily="34" charset="0"/>
              </a:rPr>
              <a:t>Свёрточный </a:t>
            </a:r>
            <a:r>
              <a:rPr lang="en-US" sz="4000" b="1" dirty="0">
                <a:solidFill>
                  <a:schemeClr val="tx1"/>
                </a:solidFill>
                <a:latin typeface="Helvetica" panose="020B0604020202020204" pitchFamily="34" charset="0"/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25116057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Когда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речь заходит о картинках, 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свёрточные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слои побеждают обычные в силу того, что сохраняют информацию о пространственной связи пикселей изображения, содержат меньше параметров, а значит требуют меньше тренировочных данных. В LSTM при работе с картинками также рекомендуется заменить обычные слои на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свёрточные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Для этого просто во всех преобразованиях в LSTM заменяем умножение матрицы весов на вектор - свёрткой (формулы приведены для простейшего случая LSTM без </a:t>
            </a:r>
            <a:r>
              <a:rPr lang="ru-RU" sz="1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forget</a:t>
            </a:r>
            <a:r>
              <a:rPr lang="ru-RU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и без </a:t>
            </a:r>
            <a:r>
              <a:rPr lang="ru-RU" sz="1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peephole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2001"/>
            <a:ext cx="4712677" cy="2611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ChangeArrowheads="1"/>
              </p:cNvSpPr>
              <p:nvPr/>
            </p:nvSpPr>
            <p:spPr bwMode="auto">
              <a:xfrm>
                <a:off x="4712677" y="1832273"/>
                <a:ext cx="4431323" cy="32061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algn="just">
                  <a:buClrTx/>
                </a:pP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здесь </a:t>
                </a:r>
                <a14:m>
                  <m:oMath xmlns:m="http://schemas.openxmlformats.org/officeDocument/2006/math">
                    <m:r>
                      <a:rPr kumimoji="0" lang="en-US" altLang="en-US" sz="1800" b="0" i="1" u="none" strike="noStrike" cap="none" normalizeH="0" baseline="0" dirty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обозначает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операцию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свёртки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этом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вектора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18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en-US" sz="18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0" lang="en-US" altLang="en-US" sz="18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en-US" sz="18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en-US" sz="1800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и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т.д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.)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превращаются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трехмерные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тензоры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Как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обычных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LSTM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можно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набирать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такие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ячейки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слоями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и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аналогично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тому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как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обычно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работе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картинками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используем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свёртки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некоторым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шагом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kumimoji="0" lang="en-US" altLang="en-US" sz="1800" b="0" i="1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stride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чтобы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уменьшать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пространственные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размеры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тензоров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можно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здесь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пользоваться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таким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 err="1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подходом</a:t>
                </a: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4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2677" y="1832273"/>
                <a:ext cx="4431323" cy="3206134"/>
              </a:xfrm>
              <a:prstGeom prst="rect">
                <a:avLst/>
              </a:prstGeom>
              <a:blipFill>
                <a:blip r:embed="rId4"/>
                <a:stretch>
                  <a:fillRect l="-1100" r="-1238" b="-1711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32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185515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4000" b="1" dirty="0">
                <a:solidFill>
                  <a:schemeClr val="tx1"/>
                </a:solidFill>
                <a:latin typeface="Helvetica" panose="020B0604020202020204" pitchFamily="34" charset="0"/>
              </a:rPr>
              <a:t>Batch normalization</a:t>
            </a:r>
          </a:p>
        </p:txBody>
      </p:sp>
    </p:spTree>
    <p:extLst>
      <p:ext uri="{BB962C8B-B14F-4D97-AF65-F5344CB8AC3E}">
        <p14:creationId xmlns:p14="http://schemas.microsoft.com/office/powerpoint/2010/main" val="175420752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003323" cy="158049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В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обычных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сетях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применение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kumimoji="0" lang="en-US" altLang="en-US" sz="1700" b="0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 normalization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практически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стало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обязательным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>
                  <a:buClrTx/>
                </a:pP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В </a:t>
                </a:r>
                <a:r>
                  <a:rPr kumimoji="0" lang="en-US" altLang="en-US" sz="1700" b="0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RNN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а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тем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более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 </a:t>
                </a:r>
                <a:r>
                  <a:rPr kumimoji="0" lang="en-US" altLang="en-US" sz="1700" b="0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LSTM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достаточно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широкий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выбор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вариантов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какой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именно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выход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каким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образом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нормализовывать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Например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в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одной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статей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7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César Laurent, Gabriel </a:t>
                </a:r>
                <a:r>
                  <a:rPr lang="en-US" sz="17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Pereyra</a:t>
                </a:r>
                <a:r>
                  <a:rPr lang="en-US" sz="17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Philémon</a:t>
                </a:r>
                <a:r>
                  <a:rPr lang="en-US" sz="17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Brakel</a:t>
                </a:r>
                <a:r>
                  <a:rPr lang="en-US" sz="17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Ying Zhang, </a:t>
                </a:r>
                <a:r>
                  <a:rPr lang="en-US" sz="17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Yoshua</a:t>
                </a:r>
                <a:r>
                  <a:rPr lang="en-US" sz="17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Bengio</a:t>
                </a:r>
                <a:r>
                  <a:rPr lang="en-US" sz="17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“Batch Normalized Recurrent Neural Networks”, </a:t>
                </a:r>
                <a:r>
                  <a:rPr lang="en-US" sz="17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3"/>
                  </a:rPr>
                  <a:t>arXiv:1510.01378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kumimoji="0" lang="en-US" altLang="en-US" sz="1700" b="0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RNN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предлагается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применять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kumimoji="0" lang="en-US" altLang="en-US" sz="1700" b="0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 normalization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только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проекции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входных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данных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en-US" sz="1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т.е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формулы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kumimoji="0" lang="en-US" altLang="en-US" sz="1700" b="0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RNN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будут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выглядеть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7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так</a:t>
                </a:r>
                <a:r>
                  <a:rPr kumimoji="0" lang="en-US" altLang="en-US" sz="17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0"/>
                <a:ext cx="9003323" cy="1580497"/>
              </a:xfrm>
              <a:prstGeom prst="rect">
                <a:avLst/>
              </a:prstGeom>
              <a:blipFill>
                <a:blip r:embed="rId4"/>
                <a:stretch>
                  <a:fillRect l="-1422" t="-3475" r="-1422" b="-8494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724" y="1687064"/>
            <a:ext cx="4265368" cy="909315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2596379"/>
            <a:ext cx="3563815" cy="21852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ClrTx/>
            </a:pPr>
            <a:r>
              <a:rPr kumimoji="0" lang="en-US" altLang="en-US" sz="17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Однако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7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700" b="0" i="1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в </a:t>
            </a:r>
            <a:r>
              <a:rPr kumimoji="0" lang="en-US" altLang="en-US" sz="17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другой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7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статье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 </a:t>
            </a:r>
            <a:r>
              <a:rPr lang="en-US" sz="1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Cooijmans</a:t>
            </a:r>
            <a:r>
              <a:rPr lang="en-US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Nicolas </a:t>
            </a:r>
            <a:r>
              <a:rPr lang="en-US" sz="1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Ballas</a:t>
            </a:r>
            <a:r>
              <a:rPr lang="en-US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César Laurent, </a:t>
            </a:r>
            <a:r>
              <a:rPr lang="en-US" sz="1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Çağlar</a:t>
            </a:r>
            <a:r>
              <a:rPr lang="en-US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Gülçehre</a:t>
            </a:r>
            <a:r>
              <a:rPr lang="en-US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Aaron </a:t>
            </a:r>
            <a:r>
              <a:rPr lang="en-US" sz="1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Courville</a:t>
            </a:r>
            <a:r>
              <a:rPr lang="en-US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“Recurrent Batch Normalization</a:t>
            </a:r>
            <a:r>
              <a:rPr lang="en-US" sz="1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en-US" sz="1700" i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arXiv:1603.09025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kumimoji="0" lang="en-US" altLang="en-US" sz="17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предлагается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7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добавлять</a:t>
            </a:r>
            <a:r>
              <a:rPr lang="en-US" alt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BNBN</a:t>
            </a:r>
            <a:r>
              <a:rPr kumimoji="0" lang="en-US" altLang="en-US" sz="1700" b="0" i="0" u="none" strike="noStrike" cap="none" normalizeH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7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существенно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к </a:t>
            </a:r>
            <a:r>
              <a:rPr kumimoji="0" lang="en-US" altLang="en-US" sz="17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большему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7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количеству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7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7"/>
          <a:srcRect r="5269"/>
          <a:stretch/>
        </p:blipFill>
        <p:spPr>
          <a:xfrm>
            <a:off x="3803366" y="2596379"/>
            <a:ext cx="5317187" cy="253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4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0" y="0"/>
                <a:ext cx="9144000" cy="53792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В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данном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случае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надо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заострить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внимание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трех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аспектах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Во-первых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 BNBN 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применяется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раздельно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проекциям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этом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параметры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и 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обучаемые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 BNBN,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естественно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различные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Во-вторых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параметры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всех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преобразований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кроме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выставляются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равными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нулю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роль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в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этом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случае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берут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себя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bias-ы: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и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И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наконец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третье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время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тренировки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среднее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дисперсия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BNBN 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считаются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минибатчам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протяжении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тренировки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эти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параметры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постоянно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пересчитываются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и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скользящее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среднее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сохрняется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использования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этапе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применения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сети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Авторы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статьи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 </a:t>
                </a:r>
                <a:r>
                  <a:rPr lang="en-US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Cooijmans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Nicolas </a:t>
                </a:r>
                <a:r>
                  <a:rPr lang="en-US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César Laurent, </a:t>
                </a:r>
                <a:r>
                  <a:rPr lang="en-US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Çağlar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Gülçehre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Aaron </a:t>
                </a:r>
                <a:r>
                  <a:rPr lang="en-US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Courville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“Recurrent Batch Normalization”,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3"/>
                  </a:rPr>
                  <a:t>arXiv:1603.09025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пишут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что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необходимо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сохранять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отдельно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среднее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дисперсию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каждого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а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общее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усреднение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всех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шагов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Т.е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каждого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преобразования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BN 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тренируем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параметры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и 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единые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всех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каждого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сохраняем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свои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и 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𝑉𝑎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которые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затем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применяем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выводе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сети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379293"/>
              </a:xfrm>
              <a:prstGeom prst="rect">
                <a:avLst/>
              </a:prstGeom>
              <a:blipFill>
                <a:blip r:embed="rId4"/>
                <a:stretch>
                  <a:fillRect l="-667" t="-567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23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393294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Networks (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Бидирекциональные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рекуррентные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нейронные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8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127559"/>
            <a:ext cx="9144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пор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предполагали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определяется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серией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предыдущих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временных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шагов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передают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информацию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через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скрытые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прямом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направлении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Иногда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быть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позднее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временными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шагами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когда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пишем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утверждение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можем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изменять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слова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начале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утверждения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основе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слов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конце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Бидирекциональные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рекуррентные нейронные сети работают путем добавления дополнительного слоя, который передает информацию в обратном направлении. Это позволяет модели учитывать как предыдущие, так и последующие временные шаги при обработке данных.</a:t>
            </a:r>
          </a:p>
          <a:p>
            <a:pPr algn="just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В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процессе работы,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бидирекциональные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рекуррентные нейронные сети имеют два набора скрытых состояний: один для прямого прохода (от начала до конца последовательности) и другой для обратного прохода (от конца к началу последовательности). Каждый скрытый слой получает информацию от предыдущего временного шага и передает ее следующему временному шагу. Таким образом, модель может учитывать контекст как перед текущим временным шагом, так и после него.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0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6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0881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algn="ctr"/>
            <a:r>
              <a:rPr lang="en-US" b="1" dirty="0"/>
              <a:t>Many-to-One (</a:t>
            </a:r>
            <a:r>
              <a:rPr lang="en-US" b="1" dirty="0" err="1"/>
              <a:t>Многие</a:t>
            </a:r>
            <a:r>
              <a:rPr lang="en-US" b="1" dirty="0"/>
              <a:t>-к-</a:t>
            </a:r>
            <a:r>
              <a:rPr lang="en-US" b="1" dirty="0" err="1"/>
              <a:t>Одному</a:t>
            </a:r>
            <a:r>
              <a:rPr lang="en-US" b="1" dirty="0" smtClean="0"/>
              <a:t>)</a:t>
            </a:r>
            <a:r>
              <a:rPr lang="ru-RU" b="1" dirty="0" smtClean="0"/>
              <a:t> - </a:t>
            </a:r>
            <a:r>
              <a:rPr lang="en-US" b="1" dirty="0"/>
              <a:t>Sequence to </a:t>
            </a:r>
            <a:r>
              <a:rPr lang="en-US" b="1" dirty="0" smtClean="0"/>
              <a:t>one</a:t>
            </a:r>
            <a:endParaRPr lang="en-US" b="1" dirty="0"/>
          </a:p>
          <a:p>
            <a:pPr algn="just"/>
            <a:r>
              <a:rPr lang="en-US" dirty="0" smtClean="0"/>
              <a:t>	</a:t>
            </a:r>
            <a:r>
              <a:rPr lang="en-US" dirty="0" err="1" smtClean="0"/>
              <a:t>Здесь</a:t>
            </a:r>
            <a:r>
              <a:rPr lang="en-US" dirty="0" smtClean="0"/>
              <a:t> </a:t>
            </a:r>
            <a:r>
              <a:rPr lang="en-US" dirty="0" err="1"/>
              <a:t>вы</a:t>
            </a:r>
            <a:r>
              <a:rPr lang="en-US" dirty="0"/>
              <a:t> </a:t>
            </a:r>
            <a:r>
              <a:rPr lang="en-US" dirty="0" err="1"/>
              <a:t>вводите</a:t>
            </a:r>
            <a:r>
              <a:rPr lang="en-US" dirty="0"/>
              <a:t> </a:t>
            </a:r>
            <a:r>
              <a:rPr lang="en-US" dirty="0" err="1"/>
              <a:t>последовательность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 в RNN, и </a:t>
            </a:r>
            <a:r>
              <a:rPr lang="en-US" dirty="0" err="1"/>
              <a:t>он</a:t>
            </a:r>
            <a:r>
              <a:rPr lang="en-US" dirty="0"/>
              <a:t> </a:t>
            </a:r>
            <a:r>
              <a:rPr lang="en-US" dirty="0" err="1"/>
              <a:t>производит</a:t>
            </a:r>
            <a:r>
              <a:rPr lang="en-US" dirty="0"/>
              <a:t> </a:t>
            </a:r>
            <a:r>
              <a:rPr lang="en-US" dirty="0" err="1"/>
              <a:t>один</a:t>
            </a:r>
            <a:r>
              <a:rPr lang="en-US" dirty="0"/>
              <a:t> </a:t>
            </a:r>
            <a:r>
              <a:rPr lang="en-US" dirty="0" err="1"/>
              <a:t>выход</a:t>
            </a:r>
            <a:r>
              <a:rPr lang="en-US" dirty="0"/>
              <a:t> в </a:t>
            </a:r>
            <a:r>
              <a:rPr lang="en-US" dirty="0" err="1"/>
              <a:t>конце</a:t>
            </a:r>
            <a:r>
              <a:rPr lang="en-US" dirty="0"/>
              <a:t> </a:t>
            </a:r>
            <a:r>
              <a:rPr lang="en-US" dirty="0" err="1"/>
              <a:t>последовательности</a:t>
            </a:r>
            <a:r>
              <a:rPr lang="en-US" dirty="0"/>
              <a:t>. </a:t>
            </a:r>
            <a:r>
              <a:rPr lang="en-US" dirty="0" err="1"/>
              <a:t>Например</a:t>
            </a:r>
            <a:r>
              <a:rPr lang="en-US" dirty="0"/>
              <a:t>, в </a:t>
            </a:r>
            <a:r>
              <a:rPr lang="en-US" dirty="0" err="1"/>
              <a:t>анализе</a:t>
            </a:r>
            <a:r>
              <a:rPr lang="en-US" dirty="0"/>
              <a:t> </a:t>
            </a:r>
            <a:r>
              <a:rPr lang="en-US" dirty="0" err="1"/>
              <a:t>настроений</a:t>
            </a:r>
            <a:r>
              <a:rPr lang="en-US" dirty="0"/>
              <a:t> </a:t>
            </a:r>
            <a:r>
              <a:rPr lang="en-US" dirty="0" err="1"/>
              <a:t>вы</a:t>
            </a:r>
            <a:r>
              <a:rPr lang="en-US" dirty="0"/>
              <a:t> </a:t>
            </a:r>
            <a:r>
              <a:rPr lang="en-US" dirty="0" err="1"/>
              <a:t>можете</a:t>
            </a:r>
            <a:r>
              <a:rPr lang="en-US" dirty="0"/>
              <a:t> </a:t>
            </a:r>
            <a:r>
              <a:rPr lang="en-US" dirty="0" err="1"/>
              <a:t>ввести</a:t>
            </a:r>
            <a:r>
              <a:rPr lang="en-US" dirty="0"/>
              <a:t> </a:t>
            </a:r>
            <a:r>
              <a:rPr lang="en-US" dirty="0" err="1"/>
              <a:t>предложение</a:t>
            </a:r>
            <a:r>
              <a:rPr lang="en-US" dirty="0"/>
              <a:t>, и RNN </a:t>
            </a:r>
            <a:r>
              <a:rPr lang="en-US" dirty="0" err="1"/>
              <a:t>предсказывает</a:t>
            </a:r>
            <a:r>
              <a:rPr lang="en-US" dirty="0"/>
              <a:t>, </a:t>
            </a:r>
            <a:r>
              <a:rPr lang="en-US" dirty="0" err="1"/>
              <a:t>является</a:t>
            </a:r>
            <a:r>
              <a:rPr lang="en-US" dirty="0"/>
              <a:t> </a:t>
            </a:r>
            <a:r>
              <a:rPr lang="en-US" dirty="0" err="1"/>
              <a:t>ли</a:t>
            </a:r>
            <a:r>
              <a:rPr lang="en-US" dirty="0"/>
              <a:t> </a:t>
            </a:r>
            <a:r>
              <a:rPr lang="en-US" dirty="0" err="1"/>
              <a:t>настроение</a:t>
            </a:r>
            <a:r>
              <a:rPr lang="en-US" dirty="0"/>
              <a:t> </a:t>
            </a:r>
            <a:r>
              <a:rPr lang="en-US" dirty="0" err="1"/>
              <a:t>предложения</a:t>
            </a:r>
            <a:r>
              <a:rPr lang="en-US" dirty="0"/>
              <a:t> </a:t>
            </a:r>
            <a:r>
              <a:rPr lang="en-US" dirty="0" err="1"/>
              <a:t>положительным</a:t>
            </a:r>
            <a:r>
              <a:rPr lang="en-US" dirty="0"/>
              <a:t>, </a:t>
            </a:r>
            <a:r>
              <a:rPr lang="en-US" dirty="0" err="1"/>
              <a:t>отрицательным</a:t>
            </a:r>
            <a:r>
              <a:rPr lang="en-US" dirty="0"/>
              <a:t> </a:t>
            </a:r>
            <a:r>
              <a:rPr lang="en-US" dirty="0" err="1"/>
              <a:t>или</a:t>
            </a:r>
            <a:r>
              <a:rPr lang="en-US" dirty="0"/>
              <a:t> </a:t>
            </a:r>
            <a:r>
              <a:rPr lang="en-US" dirty="0" err="1"/>
              <a:t>нейтральным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71" y="1178690"/>
            <a:ext cx="8555911" cy="366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573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7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58744" b="29436"/>
          <a:stretch/>
        </p:blipFill>
        <p:spPr>
          <a:xfrm>
            <a:off x="0" y="0"/>
            <a:ext cx="9144000" cy="51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9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" r="58691" b="29333"/>
          <a:stretch/>
        </p:blipFill>
        <p:spPr>
          <a:xfrm>
            <a:off x="170680" y="99152"/>
            <a:ext cx="8973320" cy="492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9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8135" y="95749"/>
            <a:ext cx="914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hlinkClick r:id="rId3"/>
              </a:rPr>
              <a:t>Литература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github.com/Azure/DeepLearningForTimeSeriesForecasting/tree/master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www.pycodemates.com/2023/08/backpropagation-through-time-explained-with-derivations.html</a:t>
            </a: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www.pycodemates.com/2023/02/backpropagation-and-gradient-descent-simplified.html</a:t>
            </a: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www.pycodemates.com/2023/07/backward-pass-in-convolutional-neural-network-explained.html</a:t>
            </a: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www.pycodemates.com/2023/04/coding-a-neural-network-from-scratch-using-python.html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://habr.com/ru/articles/487808/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8"/>
              </a:rPr>
              <a:t>https://github.com/SheezaShabbir/Time-series-Analysis-using-LSTM-RNN-and-GRU/blob/main/Pytorch_LSTMs%2CRNN%2CGRU_for_time_series_data.ipynb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keldysh.ru/papers/2022/prep2022_17.pdf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vbystricky.ru/2021/05/rnn_lstm_gru_etc.html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11"/>
              </a:rPr>
              <a:t>https://habr.com/ru/companies/wunderfund/articles/331310</a:t>
            </a:r>
            <a:r>
              <a:rPr lang="en-US" dirty="0" smtClean="0">
                <a:hlinkClick r:id="rId11"/>
              </a:rPr>
              <a:t>/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12"/>
              </a:rPr>
              <a:t>http://</a:t>
            </a:r>
            <a:r>
              <a:rPr lang="en-US" dirty="0" smtClean="0">
                <a:hlinkClick r:id="rId12"/>
              </a:rPr>
              <a:t>vbystricky.ru/2017/10/mnist_cnn.html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13"/>
              </a:rPr>
              <a:t>https://</a:t>
            </a:r>
            <a:r>
              <a:rPr lang="en-US" dirty="0" smtClean="0">
                <a:hlinkClick r:id="rId13"/>
              </a:rPr>
              <a:t>www.youtube.com/playlist?list=PLUnv8DUpdBgQKJSE2CETEvD-UUKvr70Mj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14"/>
              </a:rPr>
              <a:t>https://</a:t>
            </a:r>
            <a:r>
              <a:rPr lang="en-US" dirty="0" smtClean="0">
                <a:hlinkClick r:id="rId14"/>
              </a:rPr>
              <a:t>github.com/gy910210/rnn-from-scratch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15"/>
              </a:rPr>
              <a:t>https://</a:t>
            </a:r>
            <a:r>
              <a:rPr lang="en-US" dirty="0" smtClean="0">
                <a:hlinkClick r:id="rId15"/>
              </a:rPr>
              <a:t>www.youtube.com/watch?v=06r6kp7ujCA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858142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b="1472"/>
          <a:stretch/>
        </p:blipFill>
        <p:spPr>
          <a:xfrm>
            <a:off x="881349" y="0"/>
            <a:ext cx="75465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5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20881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algn="ctr"/>
            <a:r>
              <a:rPr lang="en-US" b="1" dirty="0" smtClean="0"/>
              <a:t>Many-to-Many </a:t>
            </a:r>
            <a:r>
              <a:rPr lang="en-US" b="1" dirty="0"/>
              <a:t>(</a:t>
            </a:r>
            <a:r>
              <a:rPr lang="en-US" b="1" dirty="0" err="1"/>
              <a:t>Одинаковая</a:t>
            </a:r>
            <a:r>
              <a:rPr lang="en-US" b="1" dirty="0"/>
              <a:t> </a:t>
            </a:r>
            <a:r>
              <a:rPr lang="en-US" b="1" dirty="0" err="1"/>
              <a:t>длина</a:t>
            </a:r>
            <a:r>
              <a:rPr lang="en-US" b="1" dirty="0" smtClean="0"/>
              <a:t>)</a:t>
            </a:r>
            <a:r>
              <a:rPr lang="ru-RU" b="1" dirty="0" smtClean="0"/>
              <a:t> или </a:t>
            </a:r>
            <a:r>
              <a:rPr lang="en-US" b="1" dirty="0"/>
              <a:t>Sequence to </a:t>
            </a:r>
            <a:r>
              <a:rPr lang="en-US" b="1" dirty="0" smtClean="0"/>
              <a:t>sequence</a:t>
            </a:r>
            <a:endParaRPr lang="en-US" b="1" dirty="0"/>
          </a:p>
          <a:p>
            <a:r>
              <a:rPr lang="en-US" dirty="0" smtClean="0"/>
              <a:t>	</a:t>
            </a:r>
            <a:r>
              <a:rPr lang="en-US" dirty="0" err="1" smtClean="0"/>
              <a:t>Эта</a:t>
            </a:r>
            <a:r>
              <a:rPr lang="en-US" dirty="0" smtClean="0"/>
              <a:t> </a:t>
            </a:r>
            <a:r>
              <a:rPr lang="en-US" dirty="0" err="1"/>
              <a:t>структура</a:t>
            </a:r>
            <a:r>
              <a:rPr lang="en-US" dirty="0"/>
              <a:t> </a:t>
            </a:r>
            <a:r>
              <a:rPr lang="en-US" dirty="0" err="1"/>
              <a:t>включает</a:t>
            </a:r>
            <a:r>
              <a:rPr lang="en-US" dirty="0"/>
              <a:t> в </a:t>
            </a:r>
            <a:r>
              <a:rPr lang="en-US" dirty="0" err="1"/>
              <a:t>себя</a:t>
            </a:r>
            <a:r>
              <a:rPr lang="en-US" dirty="0"/>
              <a:t> </a:t>
            </a:r>
            <a:r>
              <a:rPr lang="en-US" dirty="0" err="1"/>
              <a:t>ввод</a:t>
            </a:r>
            <a:r>
              <a:rPr lang="en-US" dirty="0"/>
              <a:t> </a:t>
            </a:r>
            <a:r>
              <a:rPr lang="en-US" dirty="0" err="1"/>
              <a:t>последовательности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 и </a:t>
            </a:r>
            <a:r>
              <a:rPr lang="en-US" dirty="0" err="1"/>
              <a:t>получение</a:t>
            </a:r>
            <a:r>
              <a:rPr lang="en-US" dirty="0"/>
              <a:t> </a:t>
            </a:r>
            <a:r>
              <a:rPr lang="en-US" dirty="0" err="1"/>
              <a:t>соответствующей</a:t>
            </a:r>
            <a:r>
              <a:rPr lang="en-US" dirty="0"/>
              <a:t> </a:t>
            </a:r>
            <a:r>
              <a:rPr lang="en-US" dirty="0" err="1"/>
              <a:t>последовательности</a:t>
            </a:r>
            <a:r>
              <a:rPr lang="en-US" dirty="0"/>
              <a:t> </a:t>
            </a:r>
            <a:r>
              <a:rPr lang="en-US" dirty="0" err="1"/>
              <a:t>выходов</a:t>
            </a:r>
            <a:r>
              <a:rPr lang="en-US" dirty="0"/>
              <a:t>, </a:t>
            </a:r>
            <a:r>
              <a:rPr lang="en-US" dirty="0" err="1"/>
              <a:t>где</a:t>
            </a:r>
            <a:r>
              <a:rPr lang="en-US" dirty="0"/>
              <a:t> и </a:t>
            </a:r>
            <a:r>
              <a:rPr lang="en-US" dirty="0" err="1"/>
              <a:t>входные</a:t>
            </a:r>
            <a:r>
              <a:rPr lang="en-US" dirty="0"/>
              <a:t>, и </a:t>
            </a:r>
            <a:r>
              <a:rPr lang="en-US" dirty="0" err="1"/>
              <a:t>выходные</a:t>
            </a:r>
            <a:r>
              <a:rPr lang="en-US" dirty="0"/>
              <a:t> </a:t>
            </a:r>
            <a:r>
              <a:rPr lang="en-US" dirty="0" err="1"/>
              <a:t>последовательности</a:t>
            </a:r>
            <a:r>
              <a:rPr lang="en-US" dirty="0"/>
              <a:t> </a:t>
            </a:r>
            <a:r>
              <a:rPr lang="en-US" dirty="0" err="1"/>
              <a:t>имеют</a:t>
            </a:r>
            <a:r>
              <a:rPr lang="en-US" dirty="0"/>
              <a:t> </a:t>
            </a:r>
            <a:r>
              <a:rPr lang="en-US" dirty="0" err="1"/>
              <a:t>одинаковую</a:t>
            </a:r>
            <a:r>
              <a:rPr lang="en-US" dirty="0"/>
              <a:t> </a:t>
            </a:r>
            <a:r>
              <a:rPr lang="en-US" dirty="0" err="1"/>
              <a:t>длину</a:t>
            </a:r>
            <a:r>
              <a:rPr lang="en-US" dirty="0"/>
              <a:t>. </a:t>
            </a:r>
            <a:r>
              <a:rPr lang="en-US" dirty="0" err="1"/>
              <a:t>Классическим</a:t>
            </a:r>
            <a:r>
              <a:rPr lang="en-US" dirty="0"/>
              <a:t> </a:t>
            </a:r>
            <a:r>
              <a:rPr lang="en-US" dirty="0" err="1"/>
              <a:t>примером</a:t>
            </a:r>
            <a:r>
              <a:rPr lang="en-US" dirty="0"/>
              <a:t> </a:t>
            </a:r>
            <a:r>
              <a:rPr lang="en-US" dirty="0" err="1"/>
              <a:t>является</a:t>
            </a:r>
            <a:r>
              <a:rPr lang="en-US" dirty="0"/>
              <a:t> </a:t>
            </a:r>
            <a:r>
              <a:rPr lang="en-US" dirty="0" err="1"/>
              <a:t>машинный</a:t>
            </a:r>
            <a:r>
              <a:rPr lang="en-US" dirty="0"/>
              <a:t> </a:t>
            </a:r>
            <a:r>
              <a:rPr lang="en-US" dirty="0" err="1"/>
              <a:t>перевод</a:t>
            </a:r>
            <a:r>
              <a:rPr lang="en-US" dirty="0"/>
              <a:t>: </a:t>
            </a:r>
            <a:r>
              <a:rPr lang="en-US" dirty="0" err="1"/>
              <a:t>вы</a:t>
            </a:r>
            <a:r>
              <a:rPr lang="en-US" dirty="0"/>
              <a:t> </a:t>
            </a:r>
            <a:r>
              <a:rPr lang="en-US" dirty="0" err="1"/>
              <a:t>предоставляете</a:t>
            </a:r>
            <a:r>
              <a:rPr lang="en-US" dirty="0"/>
              <a:t> </a:t>
            </a:r>
            <a:r>
              <a:rPr lang="en-US" dirty="0" err="1"/>
              <a:t>предложение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одном</a:t>
            </a:r>
            <a:r>
              <a:rPr lang="en-US" dirty="0"/>
              <a:t> </a:t>
            </a:r>
            <a:r>
              <a:rPr lang="en-US" dirty="0" err="1"/>
              <a:t>языке</a:t>
            </a:r>
            <a:r>
              <a:rPr lang="en-US" dirty="0"/>
              <a:t>, и RNN </a:t>
            </a:r>
            <a:r>
              <a:rPr lang="en-US" dirty="0" err="1"/>
              <a:t>производит</a:t>
            </a:r>
            <a:r>
              <a:rPr lang="en-US" dirty="0"/>
              <a:t> </a:t>
            </a:r>
            <a:r>
              <a:rPr lang="en-US" dirty="0" err="1"/>
              <a:t>последовательность</a:t>
            </a:r>
            <a:r>
              <a:rPr lang="en-US" dirty="0"/>
              <a:t> </a:t>
            </a:r>
            <a:r>
              <a:rPr lang="en-US" dirty="0" err="1"/>
              <a:t>слов</a:t>
            </a:r>
            <a:r>
              <a:rPr lang="en-US" dirty="0"/>
              <a:t>, </a:t>
            </a:r>
            <a:r>
              <a:rPr lang="en-US" dirty="0" err="1"/>
              <a:t>представляющих</a:t>
            </a:r>
            <a:r>
              <a:rPr lang="en-US" dirty="0"/>
              <a:t> </a:t>
            </a:r>
            <a:r>
              <a:rPr lang="en-US" dirty="0" err="1"/>
              <a:t>перевод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другой</a:t>
            </a:r>
            <a:r>
              <a:rPr lang="en-US" dirty="0"/>
              <a:t> </a:t>
            </a:r>
            <a:r>
              <a:rPr lang="en-US" dirty="0" err="1"/>
              <a:t>язык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648" y="1417503"/>
            <a:ext cx="7309392" cy="319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63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	Ещё </a:t>
            </a:r>
            <a:r>
              <a:rPr lang="ru-RU" dirty="0"/>
              <a:t>один вариант, когда сеть преобразует последовательность в последовательность, может быть вот таким: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2" y="523220"/>
            <a:ext cx="7922277" cy="274879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327201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самом деле это сильно похоже на вариант </a:t>
            </a:r>
            <a:r>
              <a:rPr lang="ru-RU" sz="1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когда входная последовательность кодируется (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закодированые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данные оказываются во внутреннем состоянии сети), а затем декодируется. Например, такая схема используется для переводов текстов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148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algn="ctr"/>
            <a:r>
              <a:rPr lang="en-US" b="1" dirty="0"/>
              <a:t>Many-to-Many (</a:t>
            </a:r>
            <a:r>
              <a:rPr lang="en-US" b="1" dirty="0" err="1"/>
              <a:t>Разная</a:t>
            </a:r>
            <a:r>
              <a:rPr lang="en-US" b="1" dirty="0"/>
              <a:t> </a:t>
            </a:r>
            <a:r>
              <a:rPr lang="en-US" b="1" dirty="0" err="1"/>
              <a:t>длина</a:t>
            </a:r>
            <a:r>
              <a:rPr lang="en-US" b="1" dirty="0"/>
              <a:t>)</a:t>
            </a:r>
          </a:p>
          <a:p>
            <a:pPr algn="just"/>
            <a:r>
              <a:rPr lang="en-US" dirty="0" smtClean="0"/>
              <a:t>	</a:t>
            </a:r>
            <a:r>
              <a:rPr lang="en-US" dirty="0" err="1" smtClean="0"/>
              <a:t>Этот</a:t>
            </a:r>
            <a:r>
              <a:rPr lang="en-US" dirty="0" smtClean="0"/>
              <a:t> </a:t>
            </a:r>
            <a:r>
              <a:rPr lang="en-US" dirty="0" err="1"/>
              <a:t>сценарий</a:t>
            </a:r>
            <a:r>
              <a:rPr lang="en-US" dirty="0"/>
              <a:t> </a:t>
            </a:r>
            <a:r>
              <a:rPr lang="en-US" dirty="0" err="1"/>
              <a:t>возникает</a:t>
            </a:r>
            <a:r>
              <a:rPr lang="en-US" dirty="0"/>
              <a:t>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вам</a:t>
            </a:r>
            <a:r>
              <a:rPr lang="en-US" dirty="0"/>
              <a:t> </a:t>
            </a:r>
            <a:r>
              <a:rPr lang="en-US" dirty="0" err="1"/>
              <a:t>нужно</a:t>
            </a:r>
            <a:r>
              <a:rPr lang="en-US" dirty="0"/>
              <a:t> </a:t>
            </a:r>
            <a:r>
              <a:rPr lang="en-US" dirty="0" err="1"/>
              <a:t>ввести</a:t>
            </a:r>
            <a:r>
              <a:rPr lang="en-US" dirty="0"/>
              <a:t> </a:t>
            </a:r>
            <a:r>
              <a:rPr lang="en-US" dirty="0" err="1"/>
              <a:t>последовательность</a:t>
            </a:r>
            <a:r>
              <a:rPr lang="en-US" dirty="0"/>
              <a:t> и </a:t>
            </a:r>
            <a:r>
              <a:rPr lang="en-US" dirty="0" err="1"/>
              <a:t>создать</a:t>
            </a:r>
            <a:r>
              <a:rPr lang="en-US" dirty="0"/>
              <a:t> </a:t>
            </a:r>
            <a:r>
              <a:rPr lang="en-US" dirty="0" err="1"/>
              <a:t>последовательность</a:t>
            </a:r>
            <a:r>
              <a:rPr lang="en-US" dirty="0"/>
              <a:t> </a:t>
            </a:r>
            <a:r>
              <a:rPr lang="en-US" dirty="0" err="1"/>
              <a:t>выходных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, </a:t>
            </a:r>
            <a:r>
              <a:rPr lang="en-US" dirty="0" err="1"/>
              <a:t>но</a:t>
            </a:r>
            <a:r>
              <a:rPr lang="en-US" dirty="0"/>
              <a:t> </a:t>
            </a:r>
            <a:r>
              <a:rPr lang="en-US" dirty="0" err="1"/>
              <a:t>длины</a:t>
            </a:r>
            <a:r>
              <a:rPr lang="en-US" dirty="0"/>
              <a:t> </a:t>
            </a:r>
            <a:r>
              <a:rPr lang="en-US" dirty="0" err="1"/>
              <a:t>входной</a:t>
            </a:r>
            <a:r>
              <a:rPr lang="en-US" dirty="0"/>
              <a:t> и </a:t>
            </a:r>
            <a:r>
              <a:rPr lang="en-US" dirty="0" err="1"/>
              <a:t>выходной</a:t>
            </a:r>
            <a:r>
              <a:rPr lang="en-US" dirty="0"/>
              <a:t> </a:t>
            </a:r>
            <a:r>
              <a:rPr lang="en-US" dirty="0" err="1"/>
              <a:t>последовательностей</a:t>
            </a:r>
            <a:r>
              <a:rPr lang="en-US" dirty="0"/>
              <a:t> </a:t>
            </a:r>
            <a:r>
              <a:rPr lang="en-US" dirty="0" err="1"/>
              <a:t>различаются</a:t>
            </a:r>
            <a:r>
              <a:rPr lang="en-US" dirty="0"/>
              <a:t>. </a:t>
            </a:r>
            <a:r>
              <a:rPr lang="en-US" dirty="0" err="1"/>
              <a:t>Подходящим</a:t>
            </a:r>
            <a:r>
              <a:rPr lang="en-US" dirty="0"/>
              <a:t> </a:t>
            </a:r>
            <a:r>
              <a:rPr lang="en-US" dirty="0" err="1"/>
              <a:t>примером</a:t>
            </a:r>
            <a:r>
              <a:rPr lang="en-US" dirty="0"/>
              <a:t> </a:t>
            </a:r>
            <a:r>
              <a:rPr lang="en-US" dirty="0" err="1"/>
              <a:t>является</a:t>
            </a:r>
            <a:r>
              <a:rPr lang="en-US" dirty="0"/>
              <a:t> </a:t>
            </a:r>
            <a:r>
              <a:rPr lang="en-US" dirty="0" err="1"/>
              <a:t>распознавание</a:t>
            </a:r>
            <a:r>
              <a:rPr lang="en-US" dirty="0"/>
              <a:t> </a:t>
            </a:r>
            <a:r>
              <a:rPr lang="en-US" dirty="0" err="1"/>
              <a:t>речи</a:t>
            </a:r>
            <a:r>
              <a:rPr lang="en-US" dirty="0"/>
              <a:t>: </a:t>
            </a:r>
            <a:r>
              <a:rPr lang="en-US" dirty="0" err="1"/>
              <a:t>вы</a:t>
            </a:r>
            <a:r>
              <a:rPr lang="en-US" dirty="0"/>
              <a:t> </a:t>
            </a:r>
            <a:r>
              <a:rPr lang="en-US" dirty="0" err="1"/>
              <a:t>подаете</a:t>
            </a:r>
            <a:r>
              <a:rPr lang="en-US" dirty="0"/>
              <a:t> </a:t>
            </a:r>
            <a:r>
              <a:rPr lang="en-US" dirty="0" err="1"/>
              <a:t>аудиозапись</a:t>
            </a:r>
            <a:r>
              <a:rPr lang="en-US" dirty="0"/>
              <a:t> </a:t>
            </a:r>
            <a:r>
              <a:rPr lang="en-US" dirty="0" err="1"/>
              <a:t>переменной</a:t>
            </a:r>
            <a:r>
              <a:rPr lang="en-US" dirty="0"/>
              <a:t> </a:t>
            </a:r>
            <a:r>
              <a:rPr lang="en-US" dirty="0" err="1"/>
              <a:t>длины</a:t>
            </a:r>
            <a:r>
              <a:rPr lang="en-US" dirty="0"/>
              <a:t>, и RNN </a:t>
            </a:r>
            <a:r>
              <a:rPr lang="en-US" dirty="0" err="1"/>
              <a:t>выводит</a:t>
            </a:r>
            <a:r>
              <a:rPr lang="en-US" dirty="0"/>
              <a:t> </a:t>
            </a:r>
            <a:r>
              <a:rPr lang="en-US" dirty="0" err="1"/>
              <a:t>последовательность</a:t>
            </a:r>
            <a:r>
              <a:rPr lang="en-US" dirty="0"/>
              <a:t> </a:t>
            </a:r>
            <a:r>
              <a:rPr lang="en-US" dirty="0" err="1"/>
              <a:t>распознанных</a:t>
            </a:r>
            <a:r>
              <a:rPr lang="en-US" dirty="0"/>
              <a:t> </a:t>
            </a:r>
            <a:r>
              <a:rPr lang="en-US" dirty="0" err="1"/>
              <a:t>слов</a:t>
            </a:r>
            <a:r>
              <a:rPr lang="en-US" dirty="0"/>
              <a:t>, </a:t>
            </a:r>
            <a:r>
              <a:rPr lang="en-US" dirty="0" err="1"/>
              <a:t>которая</a:t>
            </a:r>
            <a:r>
              <a:rPr lang="en-US" dirty="0"/>
              <a:t> </a:t>
            </a:r>
            <a:r>
              <a:rPr lang="en-US" dirty="0" err="1"/>
              <a:t>может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совпадать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длине</a:t>
            </a:r>
            <a:r>
              <a:rPr lang="en-US" dirty="0"/>
              <a:t> с </a:t>
            </a:r>
            <a:r>
              <a:rPr lang="en-US" dirty="0" err="1"/>
              <a:t>входными</a:t>
            </a:r>
            <a:r>
              <a:rPr lang="en-US" dirty="0"/>
              <a:t> </a:t>
            </a:r>
            <a:r>
              <a:rPr lang="en-US" dirty="0" err="1"/>
              <a:t>данными</a:t>
            </a:r>
            <a:r>
              <a:rPr lang="en-US" dirty="0"/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642" y="1600438"/>
            <a:ext cx="5829300" cy="354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17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5278" y="2131423"/>
            <a:ext cx="90487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3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4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Рекуррентные нейронные сети: обзор на примере </a:t>
            </a:r>
            <a:r>
              <a:rPr lang="ru-RU" sz="1800" b="1" dirty="0" err="1" smtClean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ru-RU" sz="1800" b="1" dirty="0">
              <a:solidFill>
                <a:srgbClr val="0810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b="1" dirty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  <a:p>
            <a:pPr algn="just"/>
            <a:r>
              <a:rPr lang="ru-RU" sz="1800" dirty="0" smtClean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Вы </a:t>
            </a:r>
            <a:r>
              <a:rPr lang="ru-RU" sz="1800" dirty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часто слышали о том, как искусственный интеллект учится торговать, предсказывать цены на акции, распознавать речь, переводить языки и даже создавать текст на уровне человека с нуля в современной среде. Все достижения в этих областях начались с идеи моделирования последовательностей. Моделирование последовательностей - это метод понимания и прогнозирования шаблонов в данных на основе последовательностей, например, цен на акции. Идея началась с основной концепции создания модели машинного обучения, которая может учиться и прогнозировать последовательные данные. Один из таких ранних кандидатов для моделирования последовательностей, который стал так популярен для временных рядов, - это Рекуррентные нейронные сети или RNN. Рекуррентная нейронная сеть - это тип архитектуры нейронной сети, специально предназначенный для задач, связанных с последовательностями данных или мы можем назвать это временными рядами. В этой статье мы обсудим, что на самом деле делают Рекуррентные нейронные сети, и почему они такие особенные, мы также дадим некоторые примеры на </a:t>
            </a:r>
            <a:r>
              <a:rPr lang="ru-RU" sz="1800" dirty="0" err="1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1800" dirty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чтобы понять, как работают RNN в реальном мире. Итак, начнем!</a:t>
            </a:r>
          </a:p>
        </p:txBody>
      </p:sp>
    </p:spTree>
    <p:extLst>
      <p:ext uri="{BB962C8B-B14F-4D97-AF65-F5344CB8AC3E}">
        <p14:creationId xmlns:p14="http://schemas.microsoft.com/office/powerpoint/2010/main" val="1052780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84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05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87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31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23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84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12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79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33575" y="-108585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8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1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10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Основная</a:t>
            </a:r>
            <a:r>
              <a:rPr lang="en-US" b="1" dirty="0"/>
              <a:t> </a:t>
            </a:r>
            <a:r>
              <a:rPr lang="en-US" b="1" dirty="0" err="1"/>
              <a:t>интуиция</a:t>
            </a:r>
            <a:endParaRPr lang="en-US" b="1" dirty="0"/>
          </a:p>
          <a:p>
            <a:pPr algn="just"/>
            <a:r>
              <a:rPr lang="ru-RU" dirty="0" smtClean="0"/>
              <a:t>	</a:t>
            </a:r>
            <a:r>
              <a:rPr lang="en-US" dirty="0" err="1" smtClean="0"/>
              <a:t>Большинство</a:t>
            </a:r>
            <a:r>
              <a:rPr lang="en-US" dirty="0" smtClean="0"/>
              <a:t> </a:t>
            </a:r>
            <a:r>
              <a:rPr lang="en-US" dirty="0" err="1"/>
              <a:t>из</a:t>
            </a:r>
            <a:r>
              <a:rPr lang="en-US" dirty="0"/>
              <a:t> </a:t>
            </a:r>
            <a:r>
              <a:rPr lang="en-US" dirty="0" err="1"/>
              <a:t>нас</a:t>
            </a:r>
            <a:r>
              <a:rPr lang="en-US" dirty="0"/>
              <a:t> </a:t>
            </a:r>
            <a:r>
              <a:rPr lang="en-US" dirty="0" err="1"/>
              <a:t>знает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идея</a:t>
            </a:r>
            <a:r>
              <a:rPr lang="en-US" dirty="0"/>
              <a:t> </a:t>
            </a:r>
            <a:r>
              <a:rPr lang="en-US" dirty="0" err="1"/>
              <a:t>глубокого</a:t>
            </a:r>
            <a:r>
              <a:rPr lang="en-US" dirty="0"/>
              <a:t> </a:t>
            </a:r>
            <a:r>
              <a:rPr lang="en-US" dirty="0" err="1"/>
              <a:t>обучения</a:t>
            </a:r>
            <a:r>
              <a:rPr lang="en-US" dirty="0"/>
              <a:t> </a:t>
            </a:r>
            <a:r>
              <a:rPr lang="en-US" dirty="0" err="1"/>
              <a:t>имеет</a:t>
            </a:r>
            <a:r>
              <a:rPr lang="en-US" dirty="0"/>
              <a:t> </a:t>
            </a:r>
            <a:r>
              <a:rPr lang="en-US" dirty="0" err="1"/>
              <a:t>большое</a:t>
            </a:r>
            <a:r>
              <a:rPr lang="en-US" dirty="0"/>
              <a:t> </a:t>
            </a:r>
            <a:r>
              <a:rPr lang="en-US" dirty="0" err="1"/>
              <a:t>вдохновение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биологии</a:t>
            </a:r>
            <a:r>
              <a:rPr lang="en-US" dirty="0"/>
              <a:t>, а </a:t>
            </a:r>
            <a:r>
              <a:rPr lang="en-US" dirty="0" err="1"/>
              <a:t>именно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человеческого</a:t>
            </a:r>
            <a:r>
              <a:rPr lang="en-US" dirty="0"/>
              <a:t> </a:t>
            </a:r>
            <a:r>
              <a:rPr lang="en-US" dirty="0" err="1"/>
              <a:t>мозга</a:t>
            </a:r>
            <a:r>
              <a:rPr lang="en-US" dirty="0"/>
              <a:t>. </a:t>
            </a:r>
            <a:r>
              <a:rPr lang="en-US" dirty="0" err="1"/>
              <a:t>Рекуррентные</a:t>
            </a:r>
            <a:r>
              <a:rPr lang="en-US" dirty="0"/>
              <a:t> </a:t>
            </a:r>
            <a:r>
              <a:rPr lang="en-US" dirty="0" err="1"/>
              <a:t>нейронные</a:t>
            </a:r>
            <a:r>
              <a:rPr lang="en-US" dirty="0"/>
              <a:t> </a:t>
            </a:r>
            <a:r>
              <a:rPr lang="en-US" dirty="0" err="1"/>
              <a:t>сети</a:t>
            </a:r>
            <a:r>
              <a:rPr lang="en-US" dirty="0"/>
              <a:t> </a:t>
            </a:r>
            <a:r>
              <a:rPr lang="en-US" dirty="0" err="1"/>
              <a:t>вдохновлены</a:t>
            </a:r>
            <a:r>
              <a:rPr lang="en-US" dirty="0"/>
              <a:t> </a:t>
            </a:r>
            <a:r>
              <a:rPr lang="en-US" dirty="0" err="1"/>
              <a:t>частью</a:t>
            </a:r>
            <a:r>
              <a:rPr lang="en-US" dirty="0"/>
              <a:t> </a:t>
            </a:r>
            <a:r>
              <a:rPr lang="en-US" dirty="0" err="1"/>
              <a:t>мозга</a:t>
            </a:r>
            <a:r>
              <a:rPr lang="en-US" dirty="0"/>
              <a:t>, </a:t>
            </a:r>
            <a:r>
              <a:rPr lang="en-US" dirty="0" err="1"/>
              <a:t>называемой</a:t>
            </a:r>
            <a:r>
              <a:rPr lang="en-US" dirty="0"/>
              <a:t> </a:t>
            </a:r>
            <a:r>
              <a:rPr lang="en-US" dirty="0" err="1"/>
              <a:t>височной</a:t>
            </a:r>
            <a:r>
              <a:rPr lang="en-US" dirty="0"/>
              <a:t> </a:t>
            </a:r>
            <a:r>
              <a:rPr lang="en-US" dirty="0" err="1"/>
              <a:t>долей</a:t>
            </a:r>
            <a:r>
              <a:rPr lang="en-US" dirty="0"/>
              <a:t>, </a:t>
            </a:r>
            <a:r>
              <a:rPr lang="en-US" dirty="0" err="1"/>
              <a:t>которая</a:t>
            </a:r>
            <a:r>
              <a:rPr lang="en-US" dirty="0"/>
              <a:t> </a:t>
            </a:r>
            <a:r>
              <a:rPr lang="en-US" dirty="0" err="1"/>
              <a:t>находится</a:t>
            </a:r>
            <a:r>
              <a:rPr lang="en-US" dirty="0"/>
              <a:t> в </a:t>
            </a:r>
            <a:r>
              <a:rPr lang="en-US" dirty="0" err="1"/>
              <a:t>краткосрочной</a:t>
            </a:r>
            <a:r>
              <a:rPr lang="en-US" dirty="0"/>
              <a:t> </a:t>
            </a:r>
            <a:r>
              <a:rPr lang="en-US" dirty="0" err="1"/>
              <a:t>памяти</a:t>
            </a:r>
            <a:r>
              <a:rPr lang="en-US" dirty="0"/>
              <a:t>. </a:t>
            </a:r>
            <a:r>
              <a:rPr lang="en-US" dirty="0" err="1"/>
              <a:t>Краткосрочная</a:t>
            </a:r>
            <a:r>
              <a:rPr lang="en-US" dirty="0"/>
              <a:t> </a:t>
            </a:r>
            <a:r>
              <a:rPr lang="en-US" dirty="0" err="1"/>
              <a:t>память</a:t>
            </a:r>
            <a:r>
              <a:rPr lang="en-US" dirty="0"/>
              <a:t> -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часть</a:t>
            </a:r>
            <a:r>
              <a:rPr lang="en-US" dirty="0"/>
              <a:t> </a:t>
            </a:r>
            <a:r>
              <a:rPr lang="en-US" dirty="0" err="1"/>
              <a:t>мозга</a:t>
            </a:r>
            <a:r>
              <a:rPr lang="en-US" dirty="0"/>
              <a:t>, </a:t>
            </a:r>
            <a:r>
              <a:rPr lang="en-US" dirty="0" err="1"/>
              <a:t>которая</a:t>
            </a:r>
            <a:r>
              <a:rPr lang="en-US" dirty="0"/>
              <a:t> </a:t>
            </a:r>
            <a:r>
              <a:rPr lang="en-US" dirty="0" err="1"/>
              <a:t>помогает</a:t>
            </a:r>
            <a:r>
              <a:rPr lang="en-US" dirty="0"/>
              <a:t> </a:t>
            </a:r>
            <a:r>
              <a:rPr lang="en-US" dirty="0" err="1"/>
              <a:t>нам</a:t>
            </a:r>
            <a:r>
              <a:rPr lang="en-US" dirty="0"/>
              <a:t> </a:t>
            </a:r>
            <a:r>
              <a:rPr lang="en-US" dirty="0" err="1"/>
              <a:t>запоминать</a:t>
            </a:r>
            <a:r>
              <a:rPr lang="en-US" dirty="0"/>
              <a:t> </a:t>
            </a:r>
            <a:r>
              <a:rPr lang="en-US" dirty="0" err="1"/>
              <a:t>то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происходило</a:t>
            </a:r>
            <a:r>
              <a:rPr lang="en-US" dirty="0"/>
              <a:t> </a:t>
            </a:r>
            <a:r>
              <a:rPr lang="en-US" dirty="0" err="1"/>
              <a:t>вокруг</a:t>
            </a:r>
            <a:r>
              <a:rPr lang="en-US" dirty="0"/>
              <a:t> </a:t>
            </a:r>
            <a:r>
              <a:rPr lang="en-US" dirty="0" err="1"/>
              <a:t>нас</a:t>
            </a:r>
            <a:r>
              <a:rPr lang="en-US" dirty="0"/>
              <a:t> </a:t>
            </a:r>
            <a:r>
              <a:rPr lang="en-US" dirty="0" err="1"/>
              <a:t>недавно</a:t>
            </a:r>
            <a:r>
              <a:rPr lang="en-US" dirty="0"/>
              <a:t>. </a:t>
            </a:r>
            <a:r>
              <a:rPr lang="en-US" dirty="0" err="1"/>
              <a:t>Другими</a:t>
            </a:r>
            <a:r>
              <a:rPr lang="en-US" dirty="0"/>
              <a:t> </a:t>
            </a:r>
            <a:r>
              <a:rPr lang="en-US" dirty="0" err="1"/>
              <a:t>словами</a:t>
            </a:r>
            <a:r>
              <a:rPr lang="en-US" dirty="0"/>
              <a:t>, </a:t>
            </a:r>
            <a:r>
              <a:rPr lang="en-US" dirty="0" err="1"/>
              <a:t>она</a:t>
            </a:r>
            <a:r>
              <a:rPr lang="en-US" dirty="0"/>
              <a:t> </a:t>
            </a:r>
            <a:r>
              <a:rPr lang="en-US" dirty="0" err="1"/>
              <a:t>временно</a:t>
            </a:r>
            <a:r>
              <a:rPr lang="en-US" dirty="0"/>
              <a:t> </a:t>
            </a:r>
            <a:r>
              <a:rPr lang="en-US" dirty="0" err="1"/>
              <a:t>хранит</a:t>
            </a:r>
            <a:r>
              <a:rPr lang="en-US" dirty="0"/>
              <a:t> </a:t>
            </a:r>
            <a:r>
              <a:rPr lang="en-US" dirty="0" err="1"/>
              <a:t>информацию</a:t>
            </a:r>
            <a:r>
              <a:rPr lang="en-US" dirty="0"/>
              <a:t>. </a:t>
            </a:r>
            <a:r>
              <a:rPr lang="en-US" dirty="0" err="1"/>
              <a:t>Эта</a:t>
            </a:r>
            <a:r>
              <a:rPr lang="en-US" dirty="0"/>
              <a:t> </a:t>
            </a:r>
            <a:r>
              <a:rPr lang="en-US" dirty="0" err="1"/>
              <a:t>часть</a:t>
            </a:r>
            <a:r>
              <a:rPr lang="en-US" dirty="0"/>
              <a:t> </a:t>
            </a:r>
            <a:r>
              <a:rPr lang="en-US" dirty="0" err="1"/>
              <a:t>мозга</a:t>
            </a:r>
            <a:r>
              <a:rPr lang="en-US" dirty="0"/>
              <a:t> </a:t>
            </a:r>
            <a:r>
              <a:rPr lang="en-US" dirty="0" err="1"/>
              <a:t>вносит</a:t>
            </a:r>
            <a:r>
              <a:rPr lang="en-US" dirty="0"/>
              <a:t> </a:t>
            </a:r>
            <a:r>
              <a:rPr lang="en-US" dirty="0" err="1"/>
              <a:t>большой</a:t>
            </a:r>
            <a:r>
              <a:rPr lang="en-US" dirty="0"/>
              <a:t> </a:t>
            </a:r>
            <a:r>
              <a:rPr lang="en-US" dirty="0" err="1"/>
              <a:t>вклад</a:t>
            </a:r>
            <a:r>
              <a:rPr lang="en-US" dirty="0"/>
              <a:t> в </a:t>
            </a:r>
            <a:r>
              <a:rPr lang="en-US" dirty="0" err="1"/>
              <a:t>нашу</a:t>
            </a:r>
            <a:r>
              <a:rPr lang="en-US" dirty="0"/>
              <a:t> </a:t>
            </a:r>
            <a:r>
              <a:rPr lang="en-US" dirty="0" err="1"/>
              <a:t>способность</a:t>
            </a:r>
            <a:r>
              <a:rPr lang="en-US" dirty="0"/>
              <a:t> </a:t>
            </a:r>
            <a:r>
              <a:rPr lang="en-US" dirty="0" err="1"/>
              <a:t>обращаться</a:t>
            </a:r>
            <a:r>
              <a:rPr lang="en-US" dirty="0"/>
              <a:t> с </a:t>
            </a:r>
            <a:r>
              <a:rPr lang="en-US" dirty="0" err="1"/>
              <a:t>языками</a:t>
            </a:r>
            <a:r>
              <a:rPr lang="en-US" dirty="0"/>
              <a:t>, </a:t>
            </a:r>
            <a:r>
              <a:rPr lang="en-US" dirty="0" err="1"/>
              <a:t>понимать</a:t>
            </a:r>
            <a:r>
              <a:rPr lang="en-US" dirty="0"/>
              <a:t> </a:t>
            </a:r>
            <a:r>
              <a:rPr lang="en-US" dirty="0" err="1"/>
              <a:t>шаблоны</a:t>
            </a:r>
            <a:r>
              <a:rPr lang="en-US" dirty="0"/>
              <a:t> и </a:t>
            </a:r>
            <a:r>
              <a:rPr lang="en-US" dirty="0" err="1"/>
              <a:t>понимать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происходит</a:t>
            </a:r>
            <a:r>
              <a:rPr lang="en-US" dirty="0"/>
              <a:t> </a:t>
            </a:r>
            <a:r>
              <a:rPr lang="en-US" dirty="0" err="1"/>
              <a:t>вокруг</a:t>
            </a:r>
            <a:r>
              <a:rPr lang="en-US" dirty="0"/>
              <a:t> </a:t>
            </a:r>
            <a:r>
              <a:rPr lang="en-US" dirty="0" err="1"/>
              <a:t>нас</a:t>
            </a:r>
            <a:r>
              <a:rPr lang="en-US" dirty="0"/>
              <a:t> </a:t>
            </a:r>
            <a:r>
              <a:rPr lang="en-US" dirty="0" err="1"/>
              <a:t>недавно</a:t>
            </a:r>
            <a:r>
              <a:rPr lang="en-US" dirty="0" smtClean="0"/>
              <a:t>.</a:t>
            </a:r>
            <a:r>
              <a:rPr lang="ru-RU" dirty="0" smtClean="0"/>
              <a:t> (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www.ninds.nih.gov/health-information/public-education/brain-basics/brain-basics-know-your-brain</a:t>
            </a:r>
            <a:r>
              <a:rPr lang="ru-RU" dirty="0" smtClean="0"/>
              <a:t> )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617" y="1820948"/>
            <a:ext cx="3994132" cy="33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67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84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3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12361" t="7760" r="10561" b="5587"/>
          <a:stretch/>
        </p:blipFill>
        <p:spPr>
          <a:xfrm>
            <a:off x="0" y="0"/>
            <a:ext cx="9144000" cy="51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74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1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4188" t="8294" r="12323" b="8844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93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2268" t="8921" r="9606" b="8671"/>
          <a:stretch/>
        </p:blipFill>
        <p:spPr>
          <a:xfrm>
            <a:off x="0" y="0"/>
            <a:ext cx="91572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49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5" y="11430"/>
            <a:ext cx="9128135" cy="51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45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8174" r="11599" b="8696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9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основе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похожей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идеи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сеть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захватывать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краткосрочные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заданном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наборе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означает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RNN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являются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точными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копиями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краткосрочной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памяти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наших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мозгах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RNN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являются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структурами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сетей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последовательной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которая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использоваться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задач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таких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языковое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распознавание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речи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машинный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перевод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многое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другое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Идея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Рекуррентности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Давайте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начнем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традиционной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передающей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базовой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передающей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состоит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входного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нескольких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скрытых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слоев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выходного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проходит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через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соответствующих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выходов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если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подумать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этом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передающие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нейронные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очень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хороши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основе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последовательностей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потому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каждая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точка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наборах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имеет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какое-то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предыдущим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точкам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предложение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Джим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молодой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умный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мальчик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и "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Эми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молодая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умная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девушка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". В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двух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предложениях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можно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заметить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последнее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слово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мальчик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девушка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зависит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того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идет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первым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предложении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случае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текстовых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между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словами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последовательности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важны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понимания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контекста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предложений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также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применимо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всем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временным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рядам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40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7725" r="18238" b="8369"/>
          <a:stretch/>
        </p:blipFill>
        <p:spPr>
          <a:xfrm>
            <a:off x="0" y="0"/>
            <a:ext cx="9144000" cy="514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80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8396" t="9468" r="8181" b="11633"/>
          <a:stretch/>
        </p:blipFill>
        <p:spPr>
          <a:xfrm>
            <a:off x="0" y="-1"/>
            <a:ext cx="9136956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11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9647" t="7810" r="14421" b="27419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18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210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97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59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031" y="1762699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/>
              <a:t>Как</a:t>
            </a:r>
            <a:r>
              <a:rPr lang="en-US" sz="4000" b="1" dirty="0"/>
              <a:t> </a:t>
            </a:r>
            <a:r>
              <a:rPr lang="en-US" sz="4000" b="1" dirty="0" err="1"/>
              <a:t>работает</a:t>
            </a:r>
            <a:r>
              <a:rPr lang="en-US" sz="4000" b="1" dirty="0"/>
              <a:t> </a:t>
            </a:r>
            <a:r>
              <a:rPr lang="en-US" sz="4000" b="1" dirty="0" err="1"/>
              <a:t>Рекуррентная</a:t>
            </a:r>
            <a:r>
              <a:rPr lang="en-US" sz="4000" b="1" dirty="0"/>
              <a:t> </a:t>
            </a:r>
            <a:r>
              <a:rPr lang="en-US" sz="4000" b="1" dirty="0" err="1"/>
              <a:t>Нейронная</a:t>
            </a:r>
            <a:r>
              <a:rPr lang="en-US" sz="4000" b="1" dirty="0"/>
              <a:t> </a:t>
            </a:r>
            <a:r>
              <a:rPr lang="en-US" sz="4000" b="1" dirty="0" err="1"/>
              <a:t>Сеть</a:t>
            </a:r>
            <a:r>
              <a:rPr lang="en-US" sz="4000" b="1" dirty="0"/>
              <a:t>?</a:t>
            </a:r>
          </a:p>
          <a:p>
            <a:pPr algn="just"/>
            <a:r>
              <a:rPr lang="ru-RU" sz="4000" dirty="0" smtClean="0"/>
              <a:t>	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93421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Как</a:t>
            </a:r>
            <a:r>
              <a:rPr lang="en-US" b="1" dirty="0"/>
              <a:t> </a:t>
            </a:r>
            <a:r>
              <a:rPr lang="en-US" b="1" dirty="0" err="1"/>
              <a:t>работает</a:t>
            </a:r>
            <a:r>
              <a:rPr lang="en-US" b="1" dirty="0"/>
              <a:t> </a:t>
            </a:r>
            <a:r>
              <a:rPr lang="en-US" b="1" dirty="0" err="1"/>
              <a:t>Рекуррентная</a:t>
            </a:r>
            <a:r>
              <a:rPr lang="en-US" b="1" dirty="0"/>
              <a:t> </a:t>
            </a:r>
            <a:r>
              <a:rPr lang="en-US" b="1" dirty="0" err="1"/>
              <a:t>Нейронная</a:t>
            </a:r>
            <a:r>
              <a:rPr lang="en-US" b="1" dirty="0"/>
              <a:t> </a:t>
            </a:r>
            <a:r>
              <a:rPr lang="en-US" b="1" dirty="0" err="1"/>
              <a:t>Сеть</a:t>
            </a:r>
            <a:r>
              <a:rPr lang="en-US" b="1" dirty="0"/>
              <a:t>?</a:t>
            </a:r>
          </a:p>
          <a:p>
            <a:pPr algn="just"/>
            <a:r>
              <a:rPr lang="ru-RU" dirty="0" smtClean="0"/>
              <a:t>	</a:t>
            </a:r>
            <a:r>
              <a:rPr lang="en-US" dirty="0" smtClean="0"/>
              <a:t>У </a:t>
            </a:r>
            <a:r>
              <a:rPr lang="en-US" dirty="0" err="1"/>
              <a:t>вас</a:t>
            </a:r>
            <a:r>
              <a:rPr lang="en-US" dirty="0"/>
              <a:t>, </a:t>
            </a:r>
            <a:r>
              <a:rPr lang="en-US" dirty="0" err="1"/>
              <a:t>возможно</a:t>
            </a:r>
            <a:r>
              <a:rPr lang="en-US" dirty="0"/>
              <a:t>, </a:t>
            </a:r>
            <a:r>
              <a:rPr lang="en-US" dirty="0" err="1"/>
              <a:t>есть</a:t>
            </a:r>
            <a:r>
              <a:rPr lang="en-US" dirty="0"/>
              <a:t> </a:t>
            </a:r>
            <a:r>
              <a:rPr lang="en-US" dirty="0" err="1"/>
              <a:t>хорошее</a:t>
            </a:r>
            <a:r>
              <a:rPr lang="en-US" dirty="0"/>
              <a:t> </a:t>
            </a:r>
            <a:r>
              <a:rPr lang="en-US" dirty="0" err="1"/>
              <a:t>представление</a:t>
            </a:r>
            <a:r>
              <a:rPr lang="en-US" dirty="0"/>
              <a:t> о RNN, </a:t>
            </a:r>
            <a:r>
              <a:rPr lang="en-US" dirty="0" err="1"/>
              <a:t>но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они</a:t>
            </a:r>
            <a:r>
              <a:rPr lang="en-US" dirty="0"/>
              <a:t> </a:t>
            </a:r>
            <a:r>
              <a:rPr lang="en-US" dirty="0" err="1"/>
              <a:t>управляют</a:t>
            </a:r>
            <a:r>
              <a:rPr lang="en-US" dirty="0"/>
              <a:t> </a:t>
            </a:r>
            <a:r>
              <a:rPr lang="en-US" dirty="0" err="1"/>
              <a:t>последовательными</a:t>
            </a:r>
            <a:r>
              <a:rPr lang="en-US" dirty="0"/>
              <a:t> </a:t>
            </a:r>
            <a:r>
              <a:rPr lang="en-US" dirty="0" err="1"/>
              <a:t>данными</a:t>
            </a:r>
            <a:r>
              <a:rPr lang="en-US" dirty="0"/>
              <a:t> и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они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самом</a:t>
            </a:r>
            <a:r>
              <a:rPr lang="en-US" dirty="0"/>
              <a:t> </a:t>
            </a:r>
            <a:r>
              <a:rPr lang="en-US" dirty="0" err="1"/>
              <a:t>деле</a:t>
            </a:r>
            <a:r>
              <a:rPr lang="en-US" dirty="0"/>
              <a:t> </a:t>
            </a:r>
            <a:r>
              <a:rPr lang="en-US" dirty="0" err="1"/>
              <a:t>делают</a:t>
            </a:r>
            <a:r>
              <a:rPr lang="en-US" dirty="0"/>
              <a:t>? </a:t>
            </a:r>
            <a:r>
              <a:rPr lang="en-US" dirty="0" err="1"/>
              <a:t>Давайте</a:t>
            </a:r>
            <a:r>
              <a:rPr lang="en-US" dirty="0"/>
              <a:t> </a:t>
            </a:r>
            <a:r>
              <a:rPr lang="en-US" dirty="0" err="1"/>
              <a:t>разберемся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делают</a:t>
            </a:r>
            <a:r>
              <a:rPr lang="en-US" dirty="0"/>
              <a:t> RNN в </a:t>
            </a:r>
            <a:r>
              <a:rPr lang="en-US" dirty="0" err="1"/>
              <a:t>случае</a:t>
            </a:r>
            <a:r>
              <a:rPr lang="en-US" dirty="0"/>
              <a:t>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им</a:t>
            </a:r>
            <a:r>
              <a:rPr lang="en-US" dirty="0"/>
              <a:t> </a:t>
            </a:r>
            <a:r>
              <a:rPr lang="en-US" dirty="0" err="1"/>
              <a:t>подаются</a:t>
            </a:r>
            <a:r>
              <a:rPr lang="en-US" dirty="0"/>
              <a:t> </a:t>
            </a:r>
            <a:r>
              <a:rPr lang="en-US" dirty="0" err="1"/>
              <a:t>несколько</a:t>
            </a:r>
            <a:r>
              <a:rPr lang="en-US" dirty="0"/>
              <a:t> </a:t>
            </a:r>
            <a:r>
              <a:rPr lang="en-US" dirty="0" err="1"/>
              <a:t>слов</a:t>
            </a:r>
            <a:r>
              <a:rPr lang="en-US" dirty="0"/>
              <a:t>.</a:t>
            </a:r>
          </a:p>
          <a:p>
            <a:pPr algn="just"/>
            <a:r>
              <a:rPr lang="ru-RU" dirty="0" smtClean="0"/>
              <a:t>	</a:t>
            </a:r>
            <a:r>
              <a:rPr lang="en-US" dirty="0" err="1" smtClean="0"/>
              <a:t>Допустим</a:t>
            </a:r>
            <a:r>
              <a:rPr lang="en-US" dirty="0"/>
              <a:t>,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обученная</a:t>
            </a:r>
            <a:r>
              <a:rPr lang="en-US" dirty="0"/>
              <a:t> RNN, и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происходит</a:t>
            </a:r>
            <a:r>
              <a:rPr lang="en-US" dirty="0"/>
              <a:t>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мы</a:t>
            </a:r>
            <a:r>
              <a:rPr lang="en-US" dirty="0"/>
              <a:t> </a:t>
            </a:r>
            <a:r>
              <a:rPr lang="en-US" dirty="0" err="1"/>
              <a:t>подаем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нее</a:t>
            </a:r>
            <a:r>
              <a:rPr lang="en-US" dirty="0"/>
              <a:t> </a:t>
            </a:r>
            <a:r>
              <a:rPr lang="en-US" dirty="0" err="1"/>
              <a:t>текстовую</a:t>
            </a:r>
            <a:r>
              <a:rPr lang="en-US" dirty="0"/>
              <a:t> </a:t>
            </a:r>
            <a:r>
              <a:rPr lang="en-US" dirty="0" err="1"/>
              <a:t>информацию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946" y="1297782"/>
            <a:ext cx="4458630" cy="38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88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Предложение, как вы догадались, - "How are you?". Первое слово "How" преобразуется в вектор и подается на первый входной слой сети. Поскольку мы предполагаем, что RNN обучена, мы получим следующее слово в качестве выхода, которое является "are". Это предсказание основано на том, какое слово имеет наибольшую вероятность следовать дальше в последовательности.</a:t>
            </a:r>
          </a:p>
          <a:p>
            <a:pPr algn="just"/>
            <a:r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Затем слово "are" подается на вход второго временного шага и предсказывает "you". А теперь интересная часть: на втором шаге RNN использует как текущий вход ("are"), так и скрытую информацию из предыдущего шага. Это помогает RNN запомнить, что было раньше, и делать лучшие предсказания. Именно так RNN извлекает информацию из предыдущей последовательности.</a:t>
            </a:r>
          </a:p>
          <a:p>
            <a:pPr algn="just"/>
            <a:r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Переходя к третьему шагу, RNN использует текущий ввод ("you") и объединяет его с информацией не только из шага перед ним, но и из шага перед ним. Это дает знак вопроса, который появляется после каждого вопроса. RNN продолжает улучшать использование предыдущих слов для понимания и предсказания того, что произойдет дальше в последовательности.</a:t>
            </a:r>
          </a:p>
          <a:p>
            <a:pPr algn="just"/>
            <a:r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 также применимо к другим формам последовательных данных, таким как цены на акции, звуковые сигналы и т.д.</a:t>
            </a:r>
          </a:p>
          <a:p>
            <a:pPr algn="just"/>
            <a:r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Как выполняются вычисления? В случае Feed Forward Neural Network</a:t>
            </a:r>
            <a:r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(Нейронная сеть с прямой связью)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вычисления просты. Каждый слой берет выход предыдущего слоя, применяет веса и смещения и передает его через функцию активации для получения выхода. Этот процесс повторяется для каждого слоя до получения конечного результата.</a:t>
            </a:r>
          </a:p>
          <a:p>
            <a:pPr algn="just"/>
            <a:r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Однако в случае Рекуррентной Нейронной Сети (RNN) вычисления более сложны. Они включают понятие рекуррентности, когда вывод каждого временного шага зависит не только от текущего ввода, но и от скрытого состояния из предыдущего временного шага.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454723"/>
            <a:ext cx="1657350" cy="32385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3044" y="4812738"/>
            <a:ext cx="91109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W_ij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веса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входы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b_j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смещение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ϕ 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активации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25404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Поскольку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также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должны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иметь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дело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разными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временными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шагами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из-за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связей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между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скрытыми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слоями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временем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весов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входов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немного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отличаются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понять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давайте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обозначим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веса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диаграмме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021" y="1103565"/>
            <a:ext cx="4761352" cy="40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2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Хотя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передающие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нейронные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могут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захватывать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шаблоны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наборах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будут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хорошо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работать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временными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рядами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временными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рядами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нам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нужно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что-то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называемое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Рекуррентность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Итак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такое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Рекуррентность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Рекуррентность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самая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фундаментальная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идея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Рекуррентными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нейронными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сетями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другими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видами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RNN,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такими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LSTM (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Долгая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краткосрочная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память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 GRU (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Затворенные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рекуррентные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берете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передающих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нейронных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сетей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соединяете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скрытые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вместе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сформировать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последовательный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цикл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Рекуррентную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нейронную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052786"/>
            <a:ext cx="4191000" cy="28194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2626" y="2308324"/>
            <a:ext cx="46656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образом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образуется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Рекуррентность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таком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случае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поступающие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также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обрабатываются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основе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весов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рекуррентном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хранит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информацию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предыдущих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видела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вместо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того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передавать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напрямую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следующий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1086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𝑥h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веса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соединяющие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входной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слой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скрытым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слоем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каждого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временного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шага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веса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скрытом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слое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и,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наконец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𝑜h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веса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соответствующие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выходному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слою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входы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каждого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соответствующего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временного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шага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выходы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каждого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временного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шага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Однако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нам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нужно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представить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информацию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передающуюся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одного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временного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шага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другому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Давайте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назовем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h_t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как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скрытое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состояние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конкретном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временном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шаге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333" t="-1167" r="-333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205" y="1480270"/>
            <a:ext cx="5150557" cy="366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21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много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бессмыслицы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если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присмотреться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h_t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h_t−1 и h_t−2 -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скрытые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скрытых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слоях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каждого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временного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t, в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нашем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случае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всего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временных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Теперь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интуитивно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думаете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какая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формула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h_t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учете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последнего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временного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просто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W_hh.X_t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Частично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нам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также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нужно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учесть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h_t−1,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приходящее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скрытого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предыдущего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временного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просто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W_hh.h_t−1.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Таким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образом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полная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общая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формула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быть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just"/>
            <a:endParaRPr lang="ru-RU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формула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скрытых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состояний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каждом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временном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независимо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RNN.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Важно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также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учитывать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предыдущий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временной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входа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текущем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временном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шаге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Обычно, при использовании RNN мы используем функцию активации гиперболического тангенса (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в скрытых блоках каждого временного шага. Это связано с тем, что функция активации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отображает входные данные в диапазоне от -1 до +1, что помогает решать проблемы, такие как исчезающий градиент, о котором мы поговорим в следующей статье. Есть и другие преимущества использования функции активации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такие как улавливание как положительной, так и отрицательной информации.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b="23821"/>
          <a:stretch/>
        </p:blipFill>
        <p:spPr>
          <a:xfrm>
            <a:off x="2934846" y="2062679"/>
            <a:ext cx="3653581" cy="49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just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же насчет выхода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Чтобы вычислить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давайте рассмотрим то, что происходит в выходных слоях.</a:t>
            </a:r>
          </a:p>
          <a:p>
            <a:pPr algn="just"/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466" y="67133"/>
            <a:ext cx="4489013" cy="71506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687" y="1725115"/>
            <a:ext cx="57626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793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3210"/>
            <a:ext cx="9144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Обычно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RNN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h_t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передается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обоих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направлениях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включая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скрытые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разных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временных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шагов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выходные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выхода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RNN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также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учитываем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скрытые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Таким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образом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общая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формула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выхода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быть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записана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активации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выходном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зависит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которую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пытаетесь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решить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основе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вероятности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можно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использовать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сигмоиду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софтмакс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Итак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передается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через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Рекуррентную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Нейронную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(RNN) в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серии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временных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шагов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Каждый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запоминает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информацию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извлеченную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предыдущих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временных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шагов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могла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распространяться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всей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471" y="1287309"/>
            <a:ext cx="2621047" cy="56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92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3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Рассмотрим самую простую нейронную сеть RNN, имеющую три входа и один выход.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 rotWithShape="1">
          <a:blip r:embed="rId3"/>
          <a:srcRect r="4172"/>
          <a:stretch/>
        </p:blipFill>
        <p:spPr bwMode="auto">
          <a:xfrm>
            <a:off x="0" y="338554"/>
            <a:ext cx="9055865" cy="39006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98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0" y="0"/>
                <a:ext cx="9144000" cy="4967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rabicParenR"/>
                </a:pPr>
                <a:r>
                  <a:rPr lang="en-US" sz="20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Pass Forward</a:t>
                </a:r>
                <a:endPara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86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3х</m:t>
                        </m:r>
                        <m:r>
                          <a:rPr lang="tg-Cyrl-TJ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ru-RU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ru-RU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(3х3)),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(3х1)−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являются весовыми матрицами для входа, рекуррентных соединений и выхода соответственно. В качестве функции активации f можно использовать 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𝑡𝑎𝑛h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а в качестве функции активации σ - 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𝑠𝑜𝑓𝑡𝑚𝑎𝑥</m:t>
                    </m:r>
                  </m:oMath>
                </a14:m>
                <a:r>
                  <a:rPr lang="ru-RU" sz="20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286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 об</a:t>
                </a: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щ</a:t>
                </a:r>
                <a:r>
                  <a:rPr lang="ru-RU" sz="20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ем виде</a:t>
                </a:r>
                <a:r>
                  <a:rPr lang="en-US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sz="20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2860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ru-RU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860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967514"/>
              </a:xfrm>
              <a:prstGeom prst="rect">
                <a:avLst/>
              </a:prstGeom>
              <a:blipFill>
                <a:blip r:embed="rId3"/>
                <a:stretch>
                  <a:fillRect l="-533" t="-613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8532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044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Целевая функция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3"/>
          <a:stretch>
            <a:fillRect/>
          </a:stretch>
        </p:blipFill>
        <p:spPr>
          <a:xfrm>
            <a:off x="77363" y="400110"/>
            <a:ext cx="8879350" cy="1748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7363" y="1976415"/>
                <a:ext cx="8967485" cy="2785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900" b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9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ru-RU" sz="19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Наша цель минимизировать </a:t>
                </a:r>
                <a:r>
                  <a:rPr lang="en-US" sz="19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</a:t>
                </a:r>
                <a:endParaRPr lang="en-US" sz="19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9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Вычислим градиента для</a:t>
                </a:r>
                <a:r>
                  <a:rPr lang="ru-RU" sz="1900" b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ru-RU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9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3х</m:t>
                        </m:r>
                        <m:r>
                          <a:rPr lang="tg-Cyrl-TJ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ru-RU" sz="19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ru-RU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ru-RU" sz="19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(3х3)), 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ru-RU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9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(3х1)</m:t>
                    </m:r>
                  </m:oMath>
                </a14:m>
                <a:endParaRPr lang="en-US" sz="19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1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1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1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9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r>
                        <a:rPr lang="ru-RU" sz="1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r>
                        <a:rPr lang="ru-RU" sz="1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1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9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1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9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3" y="1976415"/>
                <a:ext cx="8967485" cy="2785955"/>
              </a:xfrm>
              <a:prstGeom prst="rect">
                <a:avLst/>
              </a:prstGeom>
              <a:blipFill>
                <a:blip r:embed="rId4"/>
                <a:stretch>
                  <a:fillRect l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115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2054305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Backpropagation Through Time</a:t>
            </a:r>
          </a:p>
        </p:txBody>
      </p:sp>
    </p:spTree>
    <p:extLst>
      <p:ext uri="{BB962C8B-B14F-4D97-AF65-F5344CB8AC3E}">
        <p14:creationId xmlns:p14="http://schemas.microsoft.com/office/powerpoint/2010/main" val="2977423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0" y="0"/>
                <a:ext cx="9144000" cy="20219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1) </a:t>
                </a:r>
                <a:r>
                  <a:rPr lang="ru-RU" sz="20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Начинаем </a:t>
                </a: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ru-RU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ru-RU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2) </a:t>
                </a:r>
                <a:r>
                  <a:rPr lang="ru-RU" sz="20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Вычислим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ru-RU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tg-Cyrl-TJ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Так </a:t>
                </a:r>
                <a:r>
                  <a:rPr lang="tg-Cyrl-TJ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как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tg-Cyrl-TJ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21900"/>
              </a:xfrm>
              <a:prstGeom prst="rect">
                <a:avLst/>
              </a:prstGeom>
              <a:blipFill>
                <a:blip r:embed="rId3"/>
                <a:stretch>
                  <a:fillRect l="-667" b="-4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/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1900"/>
            <a:ext cx="9144000" cy="312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639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Хотя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передающие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нейронные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могут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захватывать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шаблоны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наборах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будут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хорошо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работать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временными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рядами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временными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рядами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нам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нужно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что-то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называемое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Рекуррентность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Итак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такое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Рекуррентность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Рекуррентность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самая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фундаментальная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идея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Рекуррентными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нейронными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сетями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другими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видами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RNN,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такими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LSTM (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Долгая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краткосрочная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память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 GRU (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Затворенные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рекуррентные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берете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передающих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нейронных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сетей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соединяете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скрытые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вместе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сформировать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последовательный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цикл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Рекуррентную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нейронную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052786"/>
            <a:ext cx="4191000" cy="28194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2626" y="2308324"/>
            <a:ext cx="46656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образом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образуется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Рекуррентность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таком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случае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поступающие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также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обрабатываются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основе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весов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рекуррентном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хранит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информацию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предыдущих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видела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вместо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того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передавать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напрямую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следующий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26720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0" y="0"/>
                <a:ext cx="9132984" cy="48615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Поэтому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Вводим обозначения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и получим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или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den>
                          </m:f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32984" cy="4861587"/>
              </a:xfrm>
              <a:prstGeom prst="rect">
                <a:avLst/>
              </a:prstGeom>
              <a:blipFill>
                <a:blip r:embed="rId3"/>
                <a:stretch>
                  <a:fillRect l="-534" t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846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0" y="0"/>
                <a:ext cx="9144000" cy="8913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3) </a:t>
                </a:r>
                <a:r>
                  <a:rPr lang="ru-RU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Теперь </a:t>
                </a:r>
                <a:r>
                  <a:rPr lang="ru-RU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вычислим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ru-RU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Так как</a:t>
                </a:r>
                <a:endPara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91398"/>
              </a:xfrm>
              <a:prstGeom prst="rect">
                <a:avLst/>
              </a:prstGeom>
              <a:blipFill>
                <a:blip r:embed="rId3"/>
                <a:stretch>
                  <a:fillRect l="-667" b="-1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/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91399"/>
            <a:ext cx="9144000" cy="425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397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0" y="0"/>
                <a:ext cx="9144000" cy="48615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Вводим обозначения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и получим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или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den>
                          </m:f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861587"/>
              </a:xfrm>
              <a:prstGeom prst="rect">
                <a:avLst/>
              </a:prstGeom>
              <a:blipFill>
                <a:blip r:embed="rId3"/>
                <a:stretch>
                  <a:fillRect l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865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0623" y="2142441"/>
            <a:ext cx="89352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существует несколько входов и выходов.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8483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3"/>
          <a:srcRect t="1792" r="4167" b="22924"/>
          <a:stretch/>
        </p:blipFill>
        <p:spPr bwMode="auto">
          <a:xfrm>
            <a:off x="0" y="0"/>
            <a:ext cx="9144000" cy="49011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815043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1572010"/>
            <a:ext cx="90558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Обратное распространение ошибки во времени </a:t>
            </a:r>
            <a:r>
              <a:rPr lang="ru-RU" sz="4000" b="1" dirty="0" smtClean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g-Cyrl-TJ" sz="4000" b="1" dirty="0" smtClean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ОРОВВ</a:t>
            </a:r>
            <a:r>
              <a:rPr lang="ru-RU" sz="4000" b="1" dirty="0" smtClean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4000" b="1" dirty="0">
              <a:solidFill>
                <a:srgbClr val="0810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8729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  <a:p>
            <a:pPr algn="just"/>
            <a:r>
              <a:rPr lang="ru-RU" sz="1800" b="1" dirty="0" smtClean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Обратное </a:t>
            </a:r>
            <a:r>
              <a:rPr lang="ru-RU" sz="1800" b="1" dirty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распространение ошибки</a:t>
            </a:r>
            <a:r>
              <a:rPr lang="ru-RU" sz="1800" dirty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— один из самых успешных алгоритмов в машинном обучении, заложивший основу глубокого обучения, позволяющий обучать глубокие нейронные сети оптимизации весов. Однако его реализация может варьироваться в зависимости от архитектуры нейронной сети. </a:t>
            </a:r>
          </a:p>
          <a:p>
            <a:pPr algn="just"/>
            <a:r>
              <a:rPr lang="ru-RU" sz="1800" dirty="0" smtClean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Например</a:t>
            </a:r>
            <a:r>
              <a:rPr lang="ru-RU" sz="1800" dirty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в случае рекуррентных нейронных сетей, таких как </a:t>
            </a:r>
            <a:r>
              <a:rPr lang="ru-RU" sz="1800" b="1" dirty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 (длинная краткосрочная память)</a:t>
            </a:r>
            <a:r>
              <a:rPr lang="ru-RU" sz="1800" dirty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, необходима отдельная версия алгоритма обратного распространения ошибки, даже если основная концепция остается аналогичной. </a:t>
            </a:r>
          </a:p>
          <a:p>
            <a:pPr algn="just"/>
            <a:r>
              <a:rPr lang="ru-RU" sz="1800" dirty="0" smtClean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Рекуррентные </a:t>
            </a:r>
            <a:r>
              <a:rPr lang="ru-RU" sz="1800" dirty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нейронные сети специализируются на обработке последовательностей данных, вводя концепцию </a:t>
            </a:r>
            <a:r>
              <a:rPr lang="ru-RU" sz="1800" b="1" dirty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временных шагов</a:t>
            </a:r>
            <a:r>
              <a:rPr lang="ru-RU" sz="1800" dirty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, где каждый шаг соответствует определенному моменту в последовательности. Этот временной аспект позволяет RNN преуспеть в задачах, связанных с последовательными данными, такими как текст, речь и временные ряды. </a:t>
            </a:r>
          </a:p>
          <a:p>
            <a:pPr algn="just"/>
            <a:r>
              <a:rPr lang="ru-RU" sz="1800" dirty="0" smtClean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Для </a:t>
            </a:r>
            <a:r>
              <a:rPr lang="ru-RU" sz="1800" dirty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 для изучения последовательных данных используется вариант алгоритма обратного распространения ошибки, известный как « </a:t>
            </a:r>
            <a:r>
              <a:rPr lang="ru-RU" sz="1800" b="1" dirty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Обратное распространение ошибки во времени» (BPTT) . </a:t>
            </a:r>
            <a:r>
              <a:rPr lang="ru-RU" sz="1800" dirty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этой статье мы углубимся в сложные детали алгоритма BPTT и то, как он используется для обучения RNN. Мы рассмотрим интуицию и вывод BPTT для обучения RNN с использованием градиентного спуска.</a:t>
            </a:r>
          </a:p>
        </p:txBody>
      </p:sp>
    </p:spTree>
    <p:extLst>
      <p:ext uri="{BB962C8B-B14F-4D97-AF65-F5344CB8AC3E}">
        <p14:creationId xmlns:p14="http://schemas.microsoft.com/office/powerpoint/2010/main" val="1495675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идея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BPTT (Backpropagation Through Time)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заключается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передаче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градиентов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через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временных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шагов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рекуррентной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(RNN). В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отличие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традиционных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нейронных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сетей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могут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быть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напрямую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выходного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входному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слою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через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один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скрытых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слоев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 RNN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учитывать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передачу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градиентов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через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временных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шагов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Термин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"time"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используется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BPTT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подчеркивания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того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факта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выполняются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пошагово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имитируя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прохождение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каждого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последовательности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контексте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RNN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представляет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собой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конкретный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момент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последовательности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обрабатываемой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сетью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случае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последовательных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таких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текст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речь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временные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ряды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RNN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обрабатывает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каждый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последовательности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каждом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быть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словом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предложении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отдельной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точкой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ряде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фонемой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речи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можете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визуализировать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каждый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набор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прямых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нейронных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сетей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скрытые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каждой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соединены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между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собой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21317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0" y="0"/>
            <a:ext cx="3503364" cy="273645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833870" y="106767"/>
            <a:ext cx="51669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Теперь</a:t>
            </a:r>
            <a:r>
              <a:rPr lang="ru-RU" dirty="0">
                <a:solidFill>
                  <a:srgbClr val="081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если вы сгладите его, вы получите что-то вроде этого: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870" y="961050"/>
            <a:ext cx="5310130" cy="348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903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Обратное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ошибки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применяется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каждому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временному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начиная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последнего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двигаясь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назад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первому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Этот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известен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Backpropagation Through Time (BPTT).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Хорошо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давайте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делается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Производная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BPTT</a:t>
            </a:r>
          </a:p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переходим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производным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BPTT,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прежде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чем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начать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нам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нужно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посмотреть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выполняется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прямой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проход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прямое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RNN,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Прямой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проход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Вот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которая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показывает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входы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веса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выходы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скрытые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RNN.</a:t>
            </a:r>
          </a:p>
        </p:txBody>
      </p:sp>
    </p:spTree>
    <p:extLst>
      <p:ext uri="{BB962C8B-B14F-4D97-AF65-F5344CB8AC3E}">
        <p14:creationId xmlns:p14="http://schemas.microsoft.com/office/powerpoint/2010/main" val="2611235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понимание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довольно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хорошо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когда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только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начинаем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работать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RNN.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видели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эту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структуру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RNN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большинстве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учебников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настоящая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красота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RNN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быть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идентифицирована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визуализируя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наших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мозгах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Думайте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 RNN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коллекции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передающих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сетей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скрытые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соединены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друг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другом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одному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Рассмотрим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действительно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простую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FFNN с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одним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входным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слоем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скрытыми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слоями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одним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выходным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слоем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можем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RNN.</a:t>
            </a:r>
          </a:p>
          <a:p>
            <a:pPr algn="ctr"/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RNN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38" y="1834196"/>
            <a:ext cx="5915025" cy="328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50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1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449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0" y="47982"/>
                <a:ext cx="9144000" cy="40934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соединяющие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входной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слой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скрытым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слоем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каждого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временного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скрытом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соответствующие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выходному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слою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входы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каждого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соответствующего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временного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выходы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каждого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временного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Информация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передаваемая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одного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временного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другому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представлена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как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скрытое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состояние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определенный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момент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времени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Скрытые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состояния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предыдущих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слоях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становятся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так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далее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Формула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вычисления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учете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последнего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временного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просто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нам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также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нужно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учитывать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идущий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скрытого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предыдущего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временного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который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просто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равен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hh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</a:t>
                </a:r>
                <a:endParaRPr lang="ru-RU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Поэтому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общая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выполнения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прямого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распространения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через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скрытые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состояния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будет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982"/>
                <a:ext cx="9144000" cy="4093428"/>
              </a:xfrm>
              <a:prstGeom prst="rect">
                <a:avLst/>
              </a:prstGeom>
              <a:blipFill>
                <a:blip r:embed="rId3"/>
                <a:stretch>
                  <a:fillRect l="-667" t="-894" r="-667" b="-1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851" y="4141410"/>
            <a:ext cx="5155295" cy="88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22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RNN и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их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вариациях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обычно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используем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гиперболический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тангенс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Tanh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в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качестве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активации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поэтому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применении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tanh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формула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может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быть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изменена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следующим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образом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just"/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ru-RU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Теперь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нас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есть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формула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передачи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входных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данных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через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скрытые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состояния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Однако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достижения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желаемого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результата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также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необходимо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получать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выходы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каждом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временном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Как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можем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вычислить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выходы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Вот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формула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этого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ru-RU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Просто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вычисляем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скалярное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произведение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между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𝑜h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плюс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смещение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Функция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основном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является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функцией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активации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которая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может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быть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любой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функцией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зависимости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проблемы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которую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пытаетесь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решить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Например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можно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использовать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сигмоиду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или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софтмакс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если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имеете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дело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вероятностными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задачами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>
                <a:blip r:embed="rId3"/>
                <a:stretch>
                  <a:fillRect l="-533" t="-674" r="-533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t="16445" b="23134"/>
          <a:stretch/>
        </p:blipFill>
        <p:spPr>
          <a:xfrm>
            <a:off x="2178299" y="1002534"/>
            <a:ext cx="4480556" cy="52881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9485" y="2765232"/>
            <a:ext cx="2465029" cy="49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950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0" y="47982"/>
                <a:ext cx="9144000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Давайте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разберемся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как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получить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BPTT в RNN.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Первое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что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нужно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сделать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выбрать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функцию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потерь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Здесь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я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выбираю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функцию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потерь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Mean Squared Error (MSE),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ниже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приведена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формула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вычисления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потерь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MSE:</a:t>
                </a:r>
              </a:p>
              <a:p>
                <a:pPr algn="just"/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ru-RU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ru-RU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обратного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распространения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потерь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нужно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найти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производную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потерь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производная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MSE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просто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вычисляется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следующим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образом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just"/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ru-RU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ru-RU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Теперь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перейдем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самым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важным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частям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производной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Во-первых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какова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наша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цель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 BPTT?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Найти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оптимальные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веса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смещения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каждом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обновлении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нашей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RNN,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то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есть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должны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обновлять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веса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используя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градиентный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спуск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Существуют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три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категории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весов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как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обсуждали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веса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соединяющие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входы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веса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через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скрытые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состояния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выходные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веса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982"/>
                <a:ext cx="9144000" cy="4524315"/>
              </a:xfrm>
              <a:prstGeom prst="rect">
                <a:avLst/>
              </a:prstGeom>
              <a:blipFill>
                <a:blip r:embed="rId3"/>
                <a:stretch>
                  <a:fillRect l="-533" t="-809" r="-533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821" y="911302"/>
            <a:ext cx="1984242" cy="84574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417" y="2301276"/>
            <a:ext cx="2284200" cy="8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435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09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30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0" y="78574"/>
                <a:ext cx="9144000" cy="48998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7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Производная</a:t>
                </a:r>
                <a:r>
                  <a:rPr lang="en-US" sz="1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потерь</a:t>
                </a:r>
                <a:r>
                  <a:rPr lang="en-US" sz="1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</a:t>
                </a:r>
                <a:r>
                  <a:rPr lang="en-US" sz="1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отношению</a:t>
                </a:r>
                <a:r>
                  <a:rPr lang="en-US" sz="1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 </a:t>
                </a:r>
                <a:r>
                  <a:rPr lang="en-US" sz="17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весам</a:t>
                </a:r>
                <a:r>
                  <a:rPr lang="en-US" sz="1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Wxh</a:t>
                </a:r>
                <a:r>
                  <a:rPr lang="en-US" sz="1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Whh</a:t>
                </a:r>
                <a:r>
                  <a:rPr lang="en-US" sz="1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lang="en-US" sz="17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Woh</a:t>
                </a:r>
                <a:endParaRPr lang="en-US" sz="17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Подумайте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какие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термины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влияют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изменение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весов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рассмотрении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одного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временного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шага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en-US" sz="17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Очевидно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можем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сказать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что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изменение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потерь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относительно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изменения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выхода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7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7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17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7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7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7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влияет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веса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так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как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веса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являются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частью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выхода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производимого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сетью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17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Аналогично</a:t>
                </a:r>
                <a:r>
                  <a:rPr lang="en-US" sz="17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17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en-US" sz="17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Изменение</a:t>
                </a:r>
                <a:r>
                  <a:rPr lang="en-US" sz="17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выхода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относительно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изменения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скрытых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состояний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7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7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7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17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7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7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7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влияет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веса</a:t>
                </a:r>
                <a:r>
                  <a:rPr lang="en-US" sz="17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17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en-US" sz="17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Затем</a:t>
                </a:r>
                <a:r>
                  <a:rPr lang="en-US" sz="17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изменение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скрытых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состояний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относительно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изменения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предыдущих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скрытых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состояний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7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7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7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7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17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7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7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7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влияет</a:t>
                </a:r>
                <a:r>
                  <a:rPr lang="en-US" sz="17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веса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</a:t>
                </a:r>
                <a:endParaRPr lang="ru-RU" sz="17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en-US" sz="17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Наконец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изменение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предыдущих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скрытых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состояний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относительно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изменения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весов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7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7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7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7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7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sz="17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17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sz="17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ru-RU" sz="17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7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sz="17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элегантное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правило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цепочки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исчислении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записанное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словами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Оно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показывает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насколько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изменяются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веса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относительно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связанных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ним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значений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Основная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идея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BPTT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примерно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такая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как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описали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выше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r>
                  <a:rPr lang="ru-RU" sz="17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7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Давайте</a:t>
                </a:r>
                <a:r>
                  <a:rPr lang="en-US" sz="17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рассмотрим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7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7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𝑥h</m:t>
                        </m:r>
                      </m:sub>
                    </m:sSub>
                  </m:oMath>
                </a14:m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который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является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весами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соединяющими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входной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слой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скрытый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слой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и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посмотрим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как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градиенты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передаются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через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сеть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r>
                  <a:rPr lang="ru-RU" sz="17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7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Вот</a:t>
                </a:r>
                <a:r>
                  <a:rPr lang="en-US" sz="17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способ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понять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поток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градиентов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одном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временном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шаге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8574"/>
                <a:ext cx="9144000" cy="4899803"/>
              </a:xfrm>
              <a:prstGeom prst="rect">
                <a:avLst/>
              </a:prstGeom>
              <a:blipFill>
                <a:blip r:embed="rId3"/>
                <a:stretch>
                  <a:fillRect l="-400" t="-373" r="-400" b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82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421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Лучше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посмотреть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выше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представить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уме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работает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Вот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записывается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формулах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Вот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потерь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относительно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весов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одного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временного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Однако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какие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должны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внести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формулу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если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нас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временных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шагов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algn="just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работе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несколькими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временными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шагами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каждого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временного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должны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быть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суммированы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помимо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этого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из-за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взаимосвязи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скрытых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через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важно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также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накапливать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скрытых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этого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умножать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скрытых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каждом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друг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друга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266" y="863044"/>
            <a:ext cx="3467306" cy="82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097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64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350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200" dirty="0" smtClean="0">
                <a:solidFill>
                  <a:srgbClr val="08102B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Кажется</a:t>
            </a:r>
            <a:r>
              <a:rPr lang="ru-RU" sz="2200" dirty="0">
                <a:solidFill>
                  <a:srgbClr val="08102B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все вышеизложенное похоже на бессмыслицу, но именно так происходит поток градиентов через рекуррентную нейронную сеть. </a:t>
            </a:r>
            <a:r>
              <a:rPr lang="ru-RU" sz="2200" dirty="0" smtClean="0">
                <a:solidFill>
                  <a:srgbClr val="08102B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Давайте </a:t>
            </a:r>
            <a:r>
              <a:rPr lang="ru-RU" sz="2200" dirty="0">
                <a:solidFill>
                  <a:srgbClr val="08102B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посмотрим, как мы можем вычислить их по очереди</a:t>
            </a:r>
            <a:r>
              <a:rPr lang="ru-RU" sz="2200" dirty="0" smtClean="0">
                <a:solidFill>
                  <a:srgbClr val="08102B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ru-RU" sz="2200" dirty="0" smtClean="0">
                <a:solidFill>
                  <a:srgbClr val="08102B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Рассмотрим </a:t>
            </a:r>
            <a:r>
              <a:rPr lang="ru-RU" sz="2200" dirty="0">
                <a:solidFill>
                  <a:srgbClr val="08102B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один временной шаг:</a:t>
            </a:r>
            <a:endParaRPr lang="en-US" sz="2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ru-RU" sz="2200" dirty="0">
                <a:solidFill>
                  <a:srgbClr val="08102B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2200" dirty="0" smtClean="0">
              <a:solidFill>
                <a:srgbClr val="08102B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endParaRPr lang="ru-RU" sz="2200" dirty="0" smtClean="0">
              <a:solidFill>
                <a:srgbClr val="08102B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200" dirty="0" smtClean="0">
                <a:solidFill>
                  <a:srgbClr val="08102B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Рассмотрим </a:t>
            </a:r>
            <a:r>
              <a:rPr lang="ru-RU" sz="2200" dirty="0">
                <a:solidFill>
                  <a:srgbClr val="08102B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временных шага:</a:t>
            </a:r>
            <a:endParaRPr lang="en-US" sz="2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200" dirty="0">
                <a:solidFill>
                  <a:srgbClr val="08102B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38" y="1589871"/>
            <a:ext cx="3314875" cy="81180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77" y="3108523"/>
            <a:ext cx="8315951" cy="109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14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Структура</a:t>
            </a:r>
            <a:r>
              <a:rPr lang="en-US" b="1" dirty="0"/>
              <a:t> </a:t>
            </a:r>
            <a:r>
              <a:rPr lang="en-US" b="1" dirty="0" err="1"/>
              <a:t>рекуррентных</a:t>
            </a:r>
            <a:r>
              <a:rPr lang="en-US" b="1" dirty="0"/>
              <a:t> </a:t>
            </a:r>
            <a:r>
              <a:rPr lang="en-US" b="1" dirty="0" err="1"/>
              <a:t>нейронных</a:t>
            </a:r>
            <a:r>
              <a:rPr lang="en-US" b="1" dirty="0"/>
              <a:t> </a:t>
            </a:r>
            <a:r>
              <a:rPr lang="en-US" b="1" dirty="0" err="1"/>
              <a:t>сетей</a:t>
            </a:r>
            <a:endParaRPr lang="en-US" b="1" dirty="0"/>
          </a:p>
          <a:p>
            <a:endParaRPr lang="en-US" dirty="0"/>
          </a:p>
          <a:p>
            <a:r>
              <a:rPr lang="ru-RU" dirty="0" smtClean="0"/>
              <a:t>	</a:t>
            </a:r>
            <a:r>
              <a:rPr lang="en-US" dirty="0" err="1" smtClean="0"/>
              <a:t>Мы</a:t>
            </a:r>
            <a:r>
              <a:rPr lang="en-US" dirty="0" smtClean="0"/>
              <a:t> </a:t>
            </a:r>
            <a:r>
              <a:rPr lang="en-US" dirty="0" err="1"/>
              <a:t>открыли</a:t>
            </a:r>
            <a:r>
              <a:rPr lang="en-US" dirty="0"/>
              <a:t> </a:t>
            </a:r>
            <a:r>
              <a:rPr lang="en-US" dirty="0" err="1"/>
              <a:t>эффективный</a:t>
            </a:r>
            <a:r>
              <a:rPr lang="en-US" dirty="0"/>
              <a:t> </a:t>
            </a:r>
            <a:r>
              <a:rPr lang="en-US" dirty="0" err="1"/>
              <a:t>способ</a:t>
            </a:r>
            <a:r>
              <a:rPr lang="en-US" dirty="0"/>
              <a:t> </a:t>
            </a:r>
            <a:r>
              <a:rPr lang="en-US" dirty="0" err="1"/>
              <a:t>концептуализации</a:t>
            </a:r>
            <a:r>
              <a:rPr lang="en-US" dirty="0"/>
              <a:t> RNN в </a:t>
            </a:r>
            <a:r>
              <a:rPr lang="en-US" dirty="0" err="1"/>
              <a:t>наших</a:t>
            </a:r>
            <a:r>
              <a:rPr lang="en-US" dirty="0"/>
              <a:t> </a:t>
            </a:r>
            <a:r>
              <a:rPr lang="en-US" dirty="0" err="1"/>
              <a:t>умах</a:t>
            </a:r>
            <a:r>
              <a:rPr lang="en-US" dirty="0"/>
              <a:t>, </a:t>
            </a:r>
            <a:r>
              <a:rPr lang="en-US" dirty="0" err="1"/>
              <a:t>но</a:t>
            </a:r>
            <a:r>
              <a:rPr lang="en-US" dirty="0"/>
              <a:t>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дело</a:t>
            </a:r>
            <a:r>
              <a:rPr lang="en-US" dirty="0"/>
              <a:t> </a:t>
            </a:r>
            <a:r>
              <a:rPr lang="en-US" dirty="0" err="1"/>
              <a:t>доходит</a:t>
            </a:r>
            <a:r>
              <a:rPr lang="en-US" dirty="0"/>
              <a:t> </a:t>
            </a:r>
            <a:r>
              <a:rPr lang="en-US" dirty="0" err="1"/>
              <a:t>до</a:t>
            </a:r>
            <a:r>
              <a:rPr lang="en-US" dirty="0"/>
              <a:t> </a:t>
            </a:r>
            <a:r>
              <a:rPr lang="en-US" dirty="0" err="1"/>
              <a:t>математической</a:t>
            </a:r>
            <a:r>
              <a:rPr lang="en-US" dirty="0"/>
              <a:t> </a:t>
            </a:r>
            <a:r>
              <a:rPr lang="en-US" dirty="0" err="1"/>
              <a:t>стороны</a:t>
            </a:r>
            <a:r>
              <a:rPr lang="en-US" dirty="0"/>
              <a:t>, </a:t>
            </a:r>
            <a:r>
              <a:rPr lang="en-US" dirty="0" err="1"/>
              <a:t>необходимо</a:t>
            </a:r>
            <a:r>
              <a:rPr lang="en-US" dirty="0"/>
              <a:t> </a:t>
            </a:r>
            <a:r>
              <a:rPr lang="en-US" dirty="0" err="1"/>
              <a:t>использовать</a:t>
            </a:r>
            <a:r>
              <a:rPr lang="en-US" dirty="0"/>
              <a:t> </a:t>
            </a:r>
            <a:r>
              <a:rPr lang="en-US" dirty="0" err="1"/>
              <a:t>диаграмматический</a:t>
            </a:r>
            <a:r>
              <a:rPr lang="en-US" dirty="0"/>
              <a:t> </a:t>
            </a:r>
            <a:r>
              <a:rPr lang="en-US" dirty="0" err="1"/>
              <a:t>способ</a:t>
            </a:r>
            <a:r>
              <a:rPr lang="en-US" dirty="0"/>
              <a:t> </a:t>
            </a:r>
            <a:r>
              <a:rPr lang="en-US" dirty="0" err="1"/>
              <a:t>их</a:t>
            </a:r>
            <a:r>
              <a:rPr lang="en-US" dirty="0"/>
              <a:t> </a:t>
            </a:r>
            <a:r>
              <a:rPr lang="en-US" dirty="0" err="1"/>
              <a:t>представления</a:t>
            </a:r>
            <a:r>
              <a:rPr lang="en-US" dirty="0"/>
              <a:t>. </a:t>
            </a:r>
            <a:r>
              <a:rPr lang="en-US" dirty="0" err="1"/>
              <a:t>Все</a:t>
            </a:r>
            <a:r>
              <a:rPr lang="en-US" dirty="0"/>
              <a:t> </a:t>
            </a:r>
            <a:r>
              <a:rPr lang="en-US" dirty="0" err="1"/>
              <a:t>просто</a:t>
            </a:r>
            <a:r>
              <a:rPr lang="en-US" dirty="0"/>
              <a:t>, </a:t>
            </a:r>
            <a:r>
              <a:rPr lang="en-US" dirty="0" err="1"/>
              <a:t>представьте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вы</a:t>
            </a:r>
            <a:r>
              <a:rPr lang="en-US" dirty="0"/>
              <a:t> </a:t>
            </a:r>
            <a:r>
              <a:rPr lang="en-US" dirty="0" err="1"/>
              <a:t>смотрите</a:t>
            </a:r>
            <a:r>
              <a:rPr lang="en-US" dirty="0"/>
              <a:t> </a:t>
            </a:r>
            <a:r>
              <a:rPr lang="en-US" dirty="0" err="1"/>
              <a:t>сверху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эту</a:t>
            </a:r>
            <a:r>
              <a:rPr lang="en-US" dirty="0"/>
              <a:t> </a:t>
            </a:r>
            <a:r>
              <a:rPr lang="en-US" dirty="0" err="1"/>
              <a:t>структуру</a:t>
            </a:r>
            <a:r>
              <a:rPr lang="en-US" dirty="0"/>
              <a:t> </a:t>
            </a:r>
            <a:r>
              <a:rPr lang="en-US" dirty="0" err="1"/>
              <a:t>сети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вы</a:t>
            </a:r>
            <a:r>
              <a:rPr lang="en-US" dirty="0"/>
              <a:t> </a:t>
            </a:r>
            <a:r>
              <a:rPr lang="en-US" dirty="0" err="1"/>
              <a:t>увидите</a:t>
            </a:r>
            <a:r>
              <a:rPr lang="en-US" dirty="0"/>
              <a:t>, </a:t>
            </a:r>
            <a:r>
              <a:rPr lang="en-US" dirty="0" err="1"/>
              <a:t>будет</a:t>
            </a:r>
            <a:r>
              <a:rPr lang="en-US" dirty="0"/>
              <a:t> </a:t>
            </a:r>
            <a:r>
              <a:rPr lang="en-US" dirty="0" err="1"/>
              <a:t>выглядеть</a:t>
            </a:r>
            <a:r>
              <a:rPr lang="en-US" dirty="0"/>
              <a:t> </a:t>
            </a:r>
            <a:r>
              <a:rPr lang="en-US" dirty="0" err="1"/>
              <a:t>примерно</a:t>
            </a:r>
            <a:r>
              <a:rPr lang="en-US" dirty="0"/>
              <a:t> </a:t>
            </a:r>
            <a:r>
              <a:rPr lang="en-US" dirty="0" err="1"/>
              <a:t>так</a:t>
            </a:r>
            <a:r>
              <a:rPr lang="en-US" dirty="0"/>
              <a:t>:</a:t>
            </a:r>
          </a:p>
          <a:p>
            <a:pPr algn="ctr"/>
            <a:r>
              <a:rPr lang="en-US" b="1" dirty="0" err="1" smtClean="0"/>
              <a:t>Структура</a:t>
            </a:r>
            <a:r>
              <a:rPr lang="en-US" b="1" dirty="0" smtClean="0"/>
              <a:t> RNN</a:t>
            </a:r>
            <a:endParaRPr lang="en-US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627" y="1600439"/>
            <a:ext cx="5371640" cy="354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684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3067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 smtClean="0">
                <a:solidFill>
                  <a:srgbClr val="08102B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И </a:t>
            </a:r>
            <a:r>
              <a:rPr lang="ru-RU" sz="1800" dirty="0">
                <a:solidFill>
                  <a:srgbClr val="08102B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рассмотрим 3 временных шага: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08102B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endParaRPr lang="ru-RU" sz="1800" dirty="0" smtClean="0">
              <a:solidFill>
                <a:srgbClr val="08102B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 smtClean="0">
                <a:solidFill>
                  <a:srgbClr val="08102B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Что </a:t>
            </a:r>
            <a:r>
              <a:rPr lang="ru-RU" sz="1800" dirty="0">
                <a:solidFill>
                  <a:srgbClr val="08102B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 наблюдаете в уравнениях? По мере увеличения количества временных шагов градиент скрытого состояния накапливается. Теперь представьте себе тысячи временных шагов, в этом случае градиенты скрытых состояний (значения в центре уравнения) увеличиваются снова и снова на каждом временном шаге, к сожалению, мы не можем записать это, поэтому давайте представим это в общей формуле, вот как ее обобщить: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86" y="308930"/>
            <a:ext cx="8494065" cy="73767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276" y="2662402"/>
            <a:ext cx="4476750" cy="895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11218" y="3454423"/>
                <a:ext cx="9144000" cy="1579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800"/>
                  </a:spcAft>
                </a:pPr>
                <a:r>
                  <a:rPr lang="ru-RU" sz="1800" dirty="0" smtClean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dirty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sz="1800" b="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b="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представляет выход на шаге времени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08102B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sz="1800" i="1" dirty="0">
                        <a:solidFill>
                          <a:srgbClr val="08102B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800" i="1" dirty="0" err="1">
                        <a:solidFill>
                          <a:srgbClr val="08102B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i="1" dirty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800" b="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b="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 скрытое состояние на шаге времени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08102B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sz="1800" i="1" dirty="0">
                        <a:solidFill>
                          <a:srgbClr val="08102B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800" i="1" dirty="0" err="1">
                        <a:solidFill>
                          <a:srgbClr val="08102B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800"/>
                  </a:spcAft>
                </a:pPr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ru-RU" sz="1800" dirty="0" smtClean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Теперь </a:t>
                </a:r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этот символ </a:t>
                </a:r>
                <a14:m>
                  <m:oMath xmlns:m="http://schemas.openxmlformats.org/officeDocument/2006/math">
                    <m:r>
                      <a:rPr lang="ru-RU" sz="1800" i="1" dirty="0" smtClean="0">
                        <a:solidFill>
                          <a:srgbClr val="08102B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∏</m:t>
                    </m:r>
                  </m:oMath>
                </a14:m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 это произведение, которое используется для умножения последовательности значений, в нашем случае оно используется для накопления градиентов скрытых состояний через время</a:t>
                </a:r>
                <a:r>
                  <a:rPr lang="ru-RU" sz="1600" dirty="0">
                    <a:solidFill>
                      <a:srgbClr val="08102B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" y="3454423"/>
                <a:ext cx="9144000" cy="1579920"/>
              </a:xfrm>
              <a:prstGeom prst="rect">
                <a:avLst/>
              </a:prstGeom>
              <a:blipFill>
                <a:blip r:embed="rId5"/>
                <a:stretch>
                  <a:fillRect l="-600" t="-2317" r="-533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548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0" y="0"/>
                <a:ext cx="9144000" cy="47657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dirty="0" smtClean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800" dirty="0" smtClean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Давайте найдем производную потерь по отношению к весам в скрытых блоках. Это настолько просто, что все, что нам нужно сделать, это заменить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 dirty="0" err="1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𝑥h</m:t>
                        </m:r>
                      </m:sub>
                    </m:sSub>
                    <m:r>
                      <a:rPr lang="ru-RU" sz="1800" i="1" dirty="0">
                        <a:solidFill>
                          <a:srgbClr val="08102B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 dirty="0" err="1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в уравнении:</a:t>
                </a:r>
                <a:endParaRPr lang="en-US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endParaRPr lang="en-US" sz="1800" dirty="0" smtClean="0">
                  <a:solidFill>
                    <a:srgbClr val="08102B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dirty="0" smtClean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800" dirty="0" smtClean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Идея </a:t>
                </a:r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та же, только вы находите производные по отношению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ru-RU" sz="1800" dirty="0" smtClean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dirty="0" smtClean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800" dirty="0" smtClean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Это </a:t>
                </a:r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может немного отличаться при работе с выходным слоем. Чтобы найти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 dirty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𝑜h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вам нужно рассмотреть только выход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dirty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ru-RU" sz="1800" i="1" dirty="0">
                        <a:solidFill>
                          <a:srgbClr val="08102B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и веса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 dirty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𝑜h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поэтому это можно записать как:</a:t>
                </a:r>
                <a:endParaRPr lang="en-US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 </a:t>
                </a:r>
                <a:endParaRPr lang="en-US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dirty="0" smtClean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endParaRPr lang="en-US" sz="1800" dirty="0">
                  <a:solidFill>
                    <a:srgbClr val="08102B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800" dirty="0" smtClean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Хорошо</a:t>
                </a:r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теперь давайте посмотрим, как мы можем вычислить градиенты смещения (</a:t>
                </a:r>
                <a:r>
                  <a:rPr lang="en-US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bias</a:t>
                </a:r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765792"/>
              </a:xfrm>
              <a:prstGeom prst="rect">
                <a:avLst/>
              </a:prstGeom>
              <a:blipFill>
                <a:blip r:embed="rId3"/>
                <a:stretch>
                  <a:fillRect l="-533" t="-639" r="-533" b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429" y="762556"/>
            <a:ext cx="5882260" cy="97833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t="20498"/>
          <a:stretch/>
        </p:blipFill>
        <p:spPr>
          <a:xfrm>
            <a:off x="2684615" y="3006537"/>
            <a:ext cx="3049154" cy="89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726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0" y="0"/>
                <a:ext cx="9144000" cy="39678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800" dirty="0" smtClean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Нам </a:t>
                </a:r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нужно найти производные смещения (</a:t>
                </a:r>
                <a:r>
                  <a:rPr lang="en-US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bias</a:t>
                </a:r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в скрытом слое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dirty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и смещения в выходном слое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dirty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ru-RU" sz="1800" dirty="0" smtClean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давайте посмотрим, как это можно сделать в случае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dirty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sz="1800" dirty="0" smtClean="0">
                  <a:solidFill>
                    <a:srgbClr val="08102B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endParaRPr lang="en-US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800" dirty="0" smtClean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Теперь </a:t>
                </a:r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для смещения в выходном слое,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dirty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dirty="0">
                            <a:solidFill>
                              <a:srgbClr val="08102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ru-RU" sz="1800" dirty="0" smtClean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будет:</a:t>
                </a:r>
                <a:endParaRPr lang="en-US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sz="1800" dirty="0" smtClean="0">
                  <a:solidFill>
                    <a:srgbClr val="08102B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endParaRPr lang="en-US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800" dirty="0" smtClean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Процесс </a:t>
                </a:r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вычисления производных по отношению к смещениям (</a:t>
                </a:r>
                <a:r>
                  <a:rPr lang="en-US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bias</a:t>
                </a:r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в рекуррентных нейронных сетях (</a:t>
                </a:r>
                <a:r>
                  <a:rPr lang="en-US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RNN</a:t>
                </a:r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похож на процесс обратного распространения ошибки в нейронных сетях прямого распространения, с учетом скрытых состояний из-за рекуррентной природы </a:t>
                </a:r>
                <a:r>
                  <a:rPr lang="en-US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RNN</a:t>
                </a:r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67881"/>
              </a:xfrm>
              <a:prstGeom prst="rect">
                <a:avLst/>
              </a:prstGeom>
              <a:blipFill>
                <a:blip r:embed="rId3"/>
                <a:stretch>
                  <a:fillRect l="-533" t="-768" r="-533"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900" y="737097"/>
            <a:ext cx="3403466" cy="77726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966" y="1946656"/>
            <a:ext cx="2057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155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2494" b="5657"/>
          <a:stretch/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763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93642" y="0"/>
                <a:ext cx="3134300" cy="43240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Правило обновления довольно похоже для разных типов нейронных сетей, включая рекуррентные нейронные сети (</a:t>
                </a:r>
                <a:r>
                  <a:rPr lang="en-US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RNN</a:t>
                </a:r>
                <a:r>
                  <a:rPr lang="ru-RU" sz="1800" dirty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), с некоторыми вариациями, в зависимости от используемого алгоритма оптимизации. Поскольку мы используем градиентный спуск, правило обновления будет</a:t>
                </a:r>
                <a:r>
                  <a:rPr lang="ru-RU" sz="1800" dirty="0" smtClean="0">
                    <a:solidFill>
                      <a:srgbClr val="08102B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indent="4572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ru-RU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это скорость обучения.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2" y="0"/>
                <a:ext cx="3134300" cy="4324069"/>
              </a:xfrm>
              <a:prstGeom prst="rect">
                <a:avLst/>
              </a:prstGeom>
              <a:blipFill>
                <a:blip r:embed="rId3"/>
                <a:stretch>
                  <a:fillRect l="-1553" t="-705" r="-1553" b="-1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r="35495"/>
          <a:stretch/>
        </p:blipFill>
        <p:spPr>
          <a:xfrm>
            <a:off x="3404212" y="0"/>
            <a:ext cx="4935557" cy="507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479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1847432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рекуррентной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Python и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61684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88397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рекуррентной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 Python и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Хорошо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давайте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простую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рекуррентную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нейронную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сеть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Vanilla с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использованием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этим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давайте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случайный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последовательный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тестирования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нашей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RNN,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вот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создания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простого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последовательного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набора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7624" y="1388626"/>
            <a:ext cx="9144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1800" dirty="0"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</a:rPr>
              <a:t>numpy</a:t>
            </a:r>
            <a:r>
              <a:rPr lang="en-US" sz="1800" dirty="0"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sz="1800" dirty="0">
                <a:latin typeface="Courier New" panose="02070309020205020404" pitchFamily="49" charset="0"/>
              </a:rPr>
              <a:t> np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/>
            </a:r>
            <a:br>
              <a:rPr lang="en-US" sz="1800" dirty="0">
                <a:latin typeface="Courier New" panose="02070309020205020404" pitchFamily="49" charset="0"/>
              </a:rPr>
            </a:b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tg-Cyrl-TJ" sz="1800" dirty="0">
                <a:solidFill>
                  <a:srgbClr val="008000"/>
                </a:solidFill>
                <a:latin typeface="Courier New" panose="02070309020205020404" pitchFamily="49" charset="0"/>
              </a:rPr>
              <a:t>Параметры</a:t>
            </a:r>
            <a:endParaRPr lang="tg-Cyrl-TJ" sz="1800" dirty="0">
              <a:latin typeface="Courier New" panose="02070309020205020404" pitchFamily="49" charset="0"/>
            </a:endParaRPr>
          </a:p>
          <a:p>
            <a:r>
              <a:rPr lang="en-US" sz="1800" dirty="0" err="1">
                <a:latin typeface="Courier New" panose="02070309020205020404" pitchFamily="49" charset="0"/>
              </a:rPr>
              <a:t>num_samples</a:t>
            </a:r>
            <a:r>
              <a:rPr lang="en-US" sz="1800" dirty="0">
                <a:latin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116644"/>
                </a:solidFill>
                <a:latin typeface="Courier New" panose="02070309020205020404" pitchFamily="49" charset="0"/>
              </a:rPr>
              <a:t>10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 err="1">
                <a:latin typeface="Courier New" panose="02070309020205020404" pitchFamily="49" charset="0"/>
              </a:rPr>
              <a:t>sequence_length</a:t>
            </a:r>
            <a:r>
              <a:rPr lang="en-US" sz="1800" dirty="0">
                <a:latin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116644"/>
                </a:solidFill>
                <a:latin typeface="Courier New" panose="02070309020205020404" pitchFamily="49" charset="0"/>
              </a:rPr>
              <a:t>4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/>
            </a:r>
            <a:br>
              <a:rPr lang="en-US" sz="1800" dirty="0">
                <a:latin typeface="Courier New" panose="02070309020205020404" pitchFamily="49" charset="0"/>
              </a:rPr>
            </a:b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tg-Cyrl-TJ" sz="1800" dirty="0">
                <a:solidFill>
                  <a:srgbClr val="008000"/>
                </a:solidFill>
                <a:latin typeface="Courier New" panose="02070309020205020404" pitchFamily="49" charset="0"/>
              </a:rPr>
              <a:t>Генерация временного ряда</a:t>
            </a:r>
            <a:endParaRPr lang="tg-Cyrl-TJ" sz="1800" dirty="0">
              <a:latin typeface="Courier New" panose="02070309020205020404" pitchFamily="49" charset="0"/>
            </a:endParaRPr>
          </a:p>
          <a:p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1800" dirty="0"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latin typeface="Courier New" panose="02070309020205020404" pitchFamily="49" charset="0"/>
              </a:rPr>
              <a:t>generate_sequence</a:t>
            </a:r>
            <a:r>
              <a:rPr lang="en-US" sz="1800" dirty="0"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1080"/>
                </a:solidFill>
                <a:latin typeface="Courier New" panose="02070309020205020404" pitchFamily="49" charset="0"/>
              </a:rPr>
              <a:t>start_value</a:t>
            </a:r>
            <a:r>
              <a:rPr lang="en-US" sz="1800" dirty="0">
                <a:latin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001080"/>
                </a:solidFill>
                <a:latin typeface="Courier New" panose="02070309020205020404" pitchFamily="49" charset="0"/>
              </a:rPr>
              <a:t>length</a:t>
            </a:r>
            <a:r>
              <a:rPr lang="en-US" sz="1800" dirty="0">
                <a:latin typeface="Courier New" panose="02070309020205020404" pitchFamily="49" charset="0"/>
              </a:rPr>
              <a:t>):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    sequence = [</a:t>
            </a:r>
            <a:r>
              <a:rPr lang="en-US" sz="1800" dirty="0" err="1">
                <a:latin typeface="Courier New" panose="02070309020205020404" pitchFamily="49" charset="0"/>
              </a:rPr>
              <a:t>start_value</a:t>
            </a:r>
            <a:r>
              <a:rPr lang="en-US" sz="1800" dirty="0">
                <a:latin typeface="Courier New" panose="02070309020205020404" pitchFamily="49" charset="0"/>
              </a:rPr>
              <a:t>]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    </a:t>
            </a:r>
            <a:r>
              <a:rPr lang="en-US" sz="18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sz="1800" dirty="0">
                <a:latin typeface="Courier New" panose="02070309020205020404" pitchFamily="49" charset="0"/>
              </a:rPr>
              <a:t> _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1800" dirty="0"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sz="1800" dirty="0">
                <a:latin typeface="Courier New" panose="02070309020205020404" pitchFamily="49" charset="0"/>
              </a:rPr>
              <a:t>(length - </a:t>
            </a:r>
            <a:r>
              <a:rPr lang="en-US" sz="1800" dirty="0">
                <a:solidFill>
                  <a:srgbClr val="116644"/>
                </a:solidFill>
                <a:latin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</a:rPr>
              <a:t>):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        </a:t>
            </a:r>
            <a:r>
              <a:rPr lang="en-US" sz="1800" dirty="0" err="1">
                <a:latin typeface="Courier New" panose="02070309020205020404" pitchFamily="49" charset="0"/>
              </a:rPr>
              <a:t>next_value</a:t>
            </a:r>
            <a:r>
              <a:rPr lang="en-US" sz="1800" dirty="0">
                <a:latin typeface="Courier New" panose="02070309020205020404" pitchFamily="49" charset="0"/>
              </a:rPr>
              <a:t> = sequence[</a:t>
            </a:r>
            <a:r>
              <a:rPr lang="en-US" sz="1800" dirty="0">
                <a:solidFill>
                  <a:srgbClr val="116644"/>
                </a:solidFill>
                <a:latin typeface="Courier New" panose="02070309020205020404" pitchFamily="49" charset="0"/>
              </a:rPr>
              <a:t>-1</a:t>
            </a:r>
            <a:r>
              <a:rPr lang="en-US" sz="1800" dirty="0">
                <a:latin typeface="Courier New" panose="02070309020205020404" pitchFamily="49" charset="0"/>
              </a:rPr>
              <a:t>] + </a:t>
            </a:r>
            <a:r>
              <a:rPr lang="en-US" sz="1800" dirty="0" err="1">
                <a:latin typeface="Courier New" panose="02070309020205020404" pitchFamily="49" charset="0"/>
              </a:rPr>
              <a:t>np.random.normal</a:t>
            </a:r>
            <a:r>
              <a:rPr lang="en-US" sz="1800" dirty="0"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116644"/>
                </a:solidFill>
                <a:latin typeface="Courier New" panose="02070309020205020404" pitchFamily="49" charset="0"/>
              </a:rPr>
              <a:t>0</a:t>
            </a:r>
            <a:r>
              <a:rPr lang="en-US" sz="1800" dirty="0">
                <a:latin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116644"/>
                </a:solidFill>
                <a:latin typeface="Courier New" panose="02070309020205020404" pitchFamily="49" charset="0"/>
              </a:rPr>
              <a:t>0.1</a:t>
            </a:r>
            <a:r>
              <a:rPr lang="en-US" sz="1800" dirty="0">
                <a:latin typeface="Courier New" panose="02070309020205020404" pitchFamily="49" charset="0"/>
              </a:rPr>
              <a:t>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        </a:t>
            </a:r>
            <a:r>
              <a:rPr lang="en-US" sz="1800" dirty="0" err="1">
                <a:latin typeface="Courier New" panose="02070309020205020404" pitchFamily="49" charset="0"/>
              </a:rPr>
              <a:t>sequence.append</a:t>
            </a:r>
            <a:r>
              <a:rPr lang="en-US" sz="1800" dirty="0"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</a:rPr>
              <a:t>next_value</a:t>
            </a:r>
            <a:r>
              <a:rPr lang="en-US" sz="1800" dirty="0">
                <a:latin typeface="Courier New" panose="02070309020205020404" pitchFamily="49" charset="0"/>
              </a:rPr>
              <a:t>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    </a:t>
            </a:r>
            <a:r>
              <a:rPr lang="en-US" sz="18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sz="1800" dirty="0">
                <a:latin typeface="Courier New" panose="02070309020205020404" pitchFamily="49" charset="0"/>
              </a:rPr>
              <a:t> </a:t>
            </a:r>
            <a:r>
              <a:rPr lang="en-US" sz="1800" dirty="0" smtClean="0">
                <a:latin typeface="Courier New" panose="02070309020205020404" pitchFamily="49" charset="0"/>
              </a:rPr>
              <a:t>sequence</a:t>
            </a:r>
            <a:endParaRPr lang="en-US" sz="18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1434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tg-Cyrl-TJ" sz="1800" dirty="0">
                <a:solidFill>
                  <a:srgbClr val="008000"/>
                </a:solidFill>
                <a:latin typeface="Courier New" panose="02070309020205020404" pitchFamily="49" charset="0"/>
              </a:rPr>
              <a:t>Создание набора данных</a:t>
            </a:r>
            <a:endParaRPr lang="tg-Cyrl-TJ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X = []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y = []</a:t>
            </a:r>
          </a:p>
          <a:p>
            <a:r>
              <a:rPr lang="en-US" sz="1800" dirty="0" smtClean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sz="1800" dirty="0" smtClean="0">
                <a:latin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</a:rPr>
              <a:t>_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1800" dirty="0"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sz="1800" dirty="0"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</a:rPr>
              <a:t>num_samples</a:t>
            </a:r>
            <a:r>
              <a:rPr lang="en-US" sz="1800" dirty="0">
                <a:latin typeface="Courier New" panose="02070309020205020404" pitchFamily="49" charset="0"/>
              </a:rPr>
              <a:t>):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    </a:t>
            </a:r>
            <a:r>
              <a:rPr lang="en-US" sz="1800" dirty="0" err="1">
                <a:latin typeface="Courier New" panose="02070309020205020404" pitchFamily="49" charset="0"/>
              </a:rPr>
              <a:t>start_value</a:t>
            </a:r>
            <a:r>
              <a:rPr lang="en-US" sz="1800" dirty="0">
                <a:latin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</a:rPr>
              <a:t>np.random.uniform</a:t>
            </a:r>
            <a:r>
              <a:rPr lang="en-US" sz="1800" dirty="0"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116644"/>
                </a:solidFill>
                <a:latin typeface="Courier New" panose="02070309020205020404" pitchFamily="49" charset="0"/>
              </a:rPr>
              <a:t>-1</a:t>
            </a:r>
            <a:r>
              <a:rPr lang="en-US" sz="1800" dirty="0">
                <a:latin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116644"/>
                </a:solidFill>
                <a:latin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</a:rPr>
              <a:t>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    sequence = </a:t>
            </a:r>
            <a:r>
              <a:rPr lang="en-US" sz="1800" dirty="0" err="1">
                <a:latin typeface="Courier New" panose="02070309020205020404" pitchFamily="49" charset="0"/>
              </a:rPr>
              <a:t>generate_sequence</a:t>
            </a:r>
            <a:r>
              <a:rPr lang="en-US" sz="1800" dirty="0"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</a:rPr>
              <a:t>start_value</a:t>
            </a:r>
            <a:r>
              <a:rPr lang="en-US" sz="1800" dirty="0">
                <a:latin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</a:rPr>
              <a:t>sequence_length</a:t>
            </a:r>
            <a:r>
              <a:rPr lang="en-US" sz="1800" dirty="0">
                <a:latin typeface="Courier New" panose="02070309020205020404" pitchFamily="49" charset="0"/>
              </a:rPr>
              <a:t>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    </a:t>
            </a:r>
            <a:r>
              <a:rPr lang="en-US" sz="1800" dirty="0" err="1">
                <a:latin typeface="Courier New" panose="02070309020205020404" pitchFamily="49" charset="0"/>
              </a:rPr>
              <a:t>target_value</a:t>
            </a:r>
            <a:r>
              <a:rPr lang="en-US" sz="1800" dirty="0">
                <a:latin typeface="Courier New" panose="02070309020205020404" pitchFamily="49" charset="0"/>
              </a:rPr>
              <a:t> = sequence[</a:t>
            </a:r>
            <a:r>
              <a:rPr lang="en-US" sz="1800" dirty="0">
                <a:solidFill>
                  <a:srgbClr val="116644"/>
                </a:solidFill>
                <a:latin typeface="Courier New" panose="02070309020205020404" pitchFamily="49" charset="0"/>
              </a:rPr>
              <a:t>-1</a:t>
            </a:r>
            <a:r>
              <a:rPr lang="en-US" sz="1800" dirty="0">
                <a:latin typeface="Courier New" panose="02070309020205020404" pitchFamily="49" charset="0"/>
              </a:rPr>
              <a:t>] + </a:t>
            </a:r>
            <a:r>
              <a:rPr lang="en-US" sz="1800" dirty="0" err="1">
                <a:latin typeface="Courier New" panose="02070309020205020404" pitchFamily="49" charset="0"/>
              </a:rPr>
              <a:t>np.random.normal</a:t>
            </a:r>
            <a:r>
              <a:rPr lang="en-US" sz="1800" dirty="0"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116644"/>
                </a:solidFill>
                <a:latin typeface="Courier New" panose="02070309020205020404" pitchFamily="49" charset="0"/>
              </a:rPr>
              <a:t>0</a:t>
            </a:r>
            <a:r>
              <a:rPr lang="en-US" sz="1800" dirty="0">
                <a:latin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116644"/>
                </a:solidFill>
                <a:latin typeface="Courier New" panose="02070309020205020404" pitchFamily="49" charset="0"/>
              </a:rPr>
              <a:t>0.1</a:t>
            </a:r>
            <a:r>
              <a:rPr lang="en-US" sz="1800" dirty="0">
                <a:latin typeface="Courier New" panose="02070309020205020404" pitchFamily="49" charset="0"/>
              </a:rPr>
              <a:t>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/>
            </a:r>
            <a:br>
              <a:rPr lang="en-US" sz="1800" dirty="0">
                <a:latin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</a:rPr>
              <a:t>    </a:t>
            </a:r>
            <a:r>
              <a:rPr lang="en-US" sz="1800" dirty="0" err="1">
                <a:latin typeface="Courier New" panose="02070309020205020404" pitchFamily="49" charset="0"/>
              </a:rPr>
              <a:t>X.append</a:t>
            </a:r>
            <a:r>
              <a:rPr lang="en-US" sz="1800" dirty="0">
                <a:latin typeface="Courier New" panose="02070309020205020404" pitchFamily="49" charset="0"/>
              </a:rPr>
              <a:t>(sequence[:</a:t>
            </a:r>
            <a:r>
              <a:rPr lang="en-US" sz="1800" dirty="0">
                <a:solidFill>
                  <a:srgbClr val="116644"/>
                </a:solidFill>
                <a:latin typeface="Courier New" panose="02070309020205020404" pitchFamily="49" charset="0"/>
              </a:rPr>
              <a:t>-1</a:t>
            </a:r>
            <a:r>
              <a:rPr lang="en-US" sz="1800" dirty="0">
                <a:latin typeface="Courier New" panose="02070309020205020404" pitchFamily="49" charset="0"/>
              </a:rPr>
              <a:t>])  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tg-Cyrl-TJ" sz="1800" dirty="0">
                <a:solidFill>
                  <a:srgbClr val="008000"/>
                </a:solidFill>
                <a:latin typeface="Courier New" panose="02070309020205020404" pitchFamily="49" charset="0"/>
              </a:rPr>
              <a:t>Входная последовательность</a:t>
            </a:r>
            <a:endParaRPr lang="tg-Cyrl-TJ" sz="1800" dirty="0">
              <a:latin typeface="Courier New" panose="02070309020205020404" pitchFamily="49" charset="0"/>
            </a:endParaRPr>
          </a:p>
          <a:p>
            <a:r>
              <a:rPr lang="tg-Cyrl-TJ" sz="1800" dirty="0">
                <a:latin typeface="Courier New" panose="02070309020205020404" pitchFamily="49" charset="0"/>
              </a:rPr>
              <a:t>    </a:t>
            </a:r>
            <a:r>
              <a:rPr lang="en-US" sz="1800" dirty="0" err="1">
                <a:latin typeface="Courier New" panose="02070309020205020404" pitchFamily="49" charset="0"/>
              </a:rPr>
              <a:t>y.append</a:t>
            </a:r>
            <a:r>
              <a:rPr lang="en-US" sz="1800" dirty="0"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</a:rPr>
              <a:t>target_value</a:t>
            </a:r>
            <a:r>
              <a:rPr lang="en-US" sz="1800" dirty="0">
                <a:latin typeface="Courier New" panose="02070309020205020404" pitchFamily="49" charset="0"/>
              </a:rPr>
              <a:t>)    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tg-Cyrl-TJ" sz="1800" dirty="0">
                <a:solidFill>
                  <a:srgbClr val="008000"/>
                </a:solidFill>
                <a:latin typeface="Courier New" panose="02070309020205020404" pitchFamily="49" charset="0"/>
              </a:rPr>
              <a:t>Целевое значение для предсказания</a:t>
            </a:r>
            <a:endParaRPr lang="tg-Cyrl-TJ" sz="1800" dirty="0">
              <a:latin typeface="Courier New" panose="02070309020205020404" pitchFamily="49" charset="0"/>
            </a:endParaRPr>
          </a:p>
          <a:p>
            <a:r>
              <a:rPr lang="tg-Cyrl-TJ" sz="1800" dirty="0">
                <a:latin typeface="Courier New" panose="02070309020205020404" pitchFamily="49" charset="0"/>
              </a:rPr>
              <a:t/>
            </a:r>
            <a:br>
              <a:rPr lang="tg-Cyrl-TJ" sz="1800" dirty="0">
                <a:latin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</a:rPr>
              <a:t>X = </a:t>
            </a:r>
            <a:r>
              <a:rPr lang="en-US" sz="1800" dirty="0" err="1">
                <a:latin typeface="Courier New" panose="02070309020205020404" pitchFamily="49" charset="0"/>
              </a:rPr>
              <a:t>np.array</a:t>
            </a:r>
            <a:r>
              <a:rPr lang="en-US" sz="1800" dirty="0">
                <a:latin typeface="Courier New" panose="02070309020205020404" pitchFamily="49" charset="0"/>
              </a:rPr>
              <a:t>(X)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y = </a:t>
            </a:r>
            <a:r>
              <a:rPr lang="en-US" sz="1800" dirty="0" err="1">
                <a:latin typeface="Courier New" panose="02070309020205020404" pitchFamily="49" charset="0"/>
              </a:rPr>
              <a:t>np.array</a:t>
            </a:r>
            <a:r>
              <a:rPr lang="en-US" sz="1800" dirty="0">
                <a:latin typeface="Courier New" panose="02070309020205020404" pitchFamily="49" charset="0"/>
              </a:rPr>
              <a:t>(y)</a:t>
            </a:r>
          </a:p>
          <a:p>
            <a:r>
              <a:rPr lang="en-US" sz="1800" dirty="0" smtClean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sz="1800" dirty="0" smtClean="0">
                <a:latin typeface="Courier New" panose="02070309020205020404" pitchFamily="49" charset="0"/>
              </a:rPr>
              <a:t>(</a:t>
            </a:r>
            <a:r>
              <a:rPr lang="en-US" sz="1800" dirty="0" err="1" smtClean="0">
                <a:latin typeface="Courier New" panose="02070309020205020404" pitchFamily="49" charset="0"/>
              </a:rPr>
              <a:t>X.shape</a:t>
            </a:r>
            <a:r>
              <a:rPr lang="en-US" sz="1800" dirty="0">
                <a:latin typeface="Courier New" panose="02070309020205020404" pitchFamily="49" charset="0"/>
              </a:rPr>
              <a:t>)</a:t>
            </a:r>
          </a:p>
          <a:p>
            <a:r>
              <a:rPr lang="en-US" sz="18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sz="1800" dirty="0"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</a:rPr>
              <a:t>y.shape</a:t>
            </a:r>
            <a:r>
              <a:rPr lang="en-US" sz="1800" dirty="0" smtClean="0">
                <a:latin typeface="Courier New" panose="02070309020205020404" pitchFamily="49" charset="0"/>
              </a:rPr>
              <a:t>)</a:t>
            </a:r>
          </a:p>
          <a:p>
            <a:endParaRPr lang="en-US" sz="1800" dirty="0" smtClean="0">
              <a:latin typeface="Courier New" panose="02070309020205020404" pitchFamily="49" charset="0"/>
            </a:endParaRPr>
          </a:p>
          <a:p>
            <a:pPr algn="just"/>
            <a:r>
              <a:rPr lang="en-US" sz="1800" dirty="0" smtClean="0">
                <a:latin typeface="Courier New" panose="02070309020205020404" pitchFamily="49" charset="0"/>
              </a:rPr>
              <a:t>	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Этот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 создает случайный набор данных с указанными «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num_samples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и «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sequence_length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Теперь давайте создадим RNN, используя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703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1800" dirty="0"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</a:rPr>
              <a:t>tensorflow</a:t>
            </a:r>
            <a:r>
              <a:rPr lang="en-US" sz="1800" dirty="0"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sz="1800" dirty="0"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</a:rPr>
              <a:t>tf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/>
            </a:r>
            <a:br>
              <a:rPr lang="en-US" sz="1800" dirty="0">
                <a:latin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</a:rPr>
              <a:t/>
            </a:r>
            <a:br>
              <a:rPr lang="en-US" sz="1800" dirty="0">
                <a:latin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</a:rPr>
              <a:t>model = </a:t>
            </a:r>
            <a:r>
              <a:rPr lang="en-US" sz="1800" dirty="0" err="1">
                <a:latin typeface="Courier New" panose="02070309020205020404" pitchFamily="49" charset="0"/>
              </a:rPr>
              <a:t>tf.keras.Sequential</a:t>
            </a:r>
            <a:r>
              <a:rPr lang="en-US" sz="1800" dirty="0">
                <a:latin typeface="Courier New" panose="02070309020205020404" pitchFamily="49" charset="0"/>
              </a:rPr>
              <a:t>([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    </a:t>
            </a:r>
            <a:r>
              <a:rPr lang="en-US" sz="1800" dirty="0" err="1">
                <a:latin typeface="Courier New" panose="02070309020205020404" pitchFamily="49" charset="0"/>
              </a:rPr>
              <a:t>tf.keras.layers.SimpleRNN</a:t>
            </a:r>
            <a:r>
              <a:rPr lang="en-US" sz="1800" dirty="0">
                <a:latin typeface="Courier New" panose="02070309020205020404" pitchFamily="49" charset="0"/>
              </a:rPr>
              <a:t>(units=</a:t>
            </a:r>
            <a:r>
              <a:rPr lang="en-US" sz="1800" dirty="0">
                <a:solidFill>
                  <a:srgbClr val="116644"/>
                </a:solidFill>
                <a:latin typeface="Courier New" panose="02070309020205020404" pitchFamily="49" charset="0"/>
              </a:rPr>
              <a:t>64</a:t>
            </a:r>
            <a:r>
              <a:rPr lang="en-US" sz="1800" dirty="0">
                <a:latin typeface="Courier New" panose="02070309020205020404" pitchFamily="49" charset="0"/>
              </a:rPr>
              <a:t>, activation=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</a:rPr>
              <a:t>tanh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</a:rPr>
              <a:t>input_shape</a:t>
            </a:r>
            <a:r>
              <a:rPr lang="en-US" sz="1800" dirty="0">
                <a:latin typeface="Courier New" panose="02070309020205020404" pitchFamily="49" charset="0"/>
              </a:rPr>
              <a:t>=(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</a:rPr>
              <a:t>None</a:t>
            </a:r>
            <a:r>
              <a:rPr lang="en-US" sz="1800" dirty="0">
                <a:latin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116644"/>
                </a:solidFill>
                <a:latin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</a:rPr>
              <a:t>)),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    </a:t>
            </a:r>
            <a:r>
              <a:rPr lang="en-US" sz="1800" dirty="0" err="1">
                <a:latin typeface="Courier New" panose="02070309020205020404" pitchFamily="49" charset="0"/>
              </a:rPr>
              <a:t>tf.keras.layers.Dense</a:t>
            </a:r>
            <a:r>
              <a:rPr lang="en-US" sz="1800" dirty="0">
                <a:latin typeface="Courier New" panose="02070309020205020404" pitchFamily="49" charset="0"/>
              </a:rPr>
              <a:t>(units=</a:t>
            </a:r>
            <a:r>
              <a:rPr lang="en-US" sz="1800" dirty="0">
                <a:solidFill>
                  <a:srgbClr val="116644"/>
                </a:solidFill>
                <a:latin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</a:rPr>
              <a:t>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])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/>
            </a:r>
            <a:br>
              <a:rPr lang="en-US" sz="1800" dirty="0">
                <a:latin typeface="Courier New" panose="02070309020205020404" pitchFamily="49" charset="0"/>
              </a:rPr>
            </a:br>
            <a:r>
              <a:rPr lang="en-US" sz="1800" dirty="0" err="1">
                <a:latin typeface="Courier New" panose="02070309020205020404" pitchFamily="49" charset="0"/>
              </a:rPr>
              <a:t>model.</a:t>
            </a:r>
            <a:r>
              <a:rPr lang="en-US" sz="18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sz="1800" dirty="0">
                <a:latin typeface="Courier New" panose="02070309020205020404" pitchFamily="49" charset="0"/>
              </a:rPr>
              <a:t>(loss=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mean_squared_error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</a:rPr>
              <a:t>, optimizer=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adam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</a:rPr>
              <a:t>)</a:t>
            </a:r>
          </a:p>
          <a:p>
            <a:r>
              <a:rPr lang="en-US" sz="1800" dirty="0" err="1">
                <a:latin typeface="Courier New" panose="02070309020205020404" pitchFamily="49" charset="0"/>
              </a:rPr>
              <a:t>model.fit</a:t>
            </a:r>
            <a:r>
              <a:rPr lang="en-US" sz="1800" dirty="0">
                <a:latin typeface="Courier New" panose="02070309020205020404" pitchFamily="49" charset="0"/>
              </a:rPr>
              <a:t>(X, y, epochs=</a:t>
            </a:r>
            <a:r>
              <a:rPr lang="en-US" sz="1800" dirty="0">
                <a:solidFill>
                  <a:srgbClr val="116644"/>
                </a:solidFill>
                <a:latin typeface="Courier New" panose="02070309020205020404" pitchFamily="49" charset="0"/>
              </a:rPr>
              <a:t>50</a:t>
            </a:r>
            <a:r>
              <a:rPr lang="en-US" sz="1800" dirty="0"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95989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среднеквадратичную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ошибку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(MSE),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потому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основном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регрессии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нам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нужно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предсказать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следующую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последовательность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каждой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последовательности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можете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оценить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производительность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помощью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следующего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кода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610" y="1112194"/>
            <a:ext cx="4153358" cy="180343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3027462"/>
            <a:ext cx="91440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	</a:t>
            </a:r>
            <a:r>
              <a:rPr lang="en-US" dirty="0" err="1" smtClean="0"/>
              <a:t>Помните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действительно</a:t>
            </a:r>
            <a:r>
              <a:rPr lang="en-US" dirty="0"/>
              <a:t> </a:t>
            </a:r>
            <a:r>
              <a:rPr lang="en-US" dirty="0" err="1"/>
              <a:t>упрощенная</a:t>
            </a:r>
            <a:r>
              <a:rPr lang="en-US" dirty="0"/>
              <a:t> </a:t>
            </a:r>
            <a:r>
              <a:rPr lang="en-US" dirty="0" err="1"/>
              <a:t>версия</a:t>
            </a:r>
            <a:r>
              <a:rPr lang="en-US" dirty="0"/>
              <a:t> RNN, </a:t>
            </a:r>
            <a:r>
              <a:rPr lang="en-US" dirty="0" err="1"/>
              <a:t>которая</a:t>
            </a:r>
            <a:r>
              <a:rPr lang="en-US" dirty="0"/>
              <a:t> </a:t>
            </a:r>
            <a:r>
              <a:rPr lang="en-US" dirty="0" err="1"/>
              <a:t>может</a:t>
            </a:r>
            <a:r>
              <a:rPr lang="en-US" dirty="0"/>
              <a:t> </a:t>
            </a:r>
            <a:r>
              <a:rPr lang="en-US" dirty="0" err="1"/>
              <a:t>изучать</a:t>
            </a:r>
            <a:r>
              <a:rPr lang="en-US" dirty="0"/>
              <a:t> </a:t>
            </a:r>
            <a:r>
              <a:rPr lang="en-US" dirty="0" err="1"/>
              <a:t>последовательную</a:t>
            </a:r>
            <a:r>
              <a:rPr lang="en-US" dirty="0"/>
              <a:t> </a:t>
            </a:r>
            <a:r>
              <a:rPr lang="en-US" dirty="0" err="1"/>
              <a:t>информацию</a:t>
            </a:r>
            <a:r>
              <a:rPr lang="en-US" dirty="0"/>
              <a:t>. </a:t>
            </a:r>
            <a:r>
              <a:rPr lang="en-US" dirty="0" err="1"/>
              <a:t>Попробуйте</a:t>
            </a:r>
            <a:r>
              <a:rPr lang="en-US" dirty="0"/>
              <a:t> </a:t>
            </a:r>
            <a:r>
              <a:rPr lang="en-US" dirty="0" err="1"/>
              <a:t>установить</a:t>
            </a:r>
            <a:r>
              <a:rPr lang="en-US" dirty="0"/>
              <a:t> </a:t>
            </a:r>
            <a:r>
              <a:rPr lang="en-US" dirty="0" err="1"/>
              <a:t>значение</a:t>
            </a:r>
            <a:r>
              <a:rPr lang="en-US" dirty="0"/>
              <a:t> "</a:t>
            </a:r>
            <a:r>
              <a:rPr lang="en-US" dirty="0" err="1"/>
              <a:t>num_samples</a:t>
            </a:r>
            <a:r>
              <a:rPr lang="en-US" dirty="0"/>
              <a:t>" </a:t>
            </a:r>
            <a:r>
              <a:rPr lang="en-US" dirty="0" err="1"/>
              <a:t>равным</a:t>
            </a:r>
            <a:r>
              <a:rPr lang="en-US" dirty="0"/>
              <a:t> 1000 </a:t>
            </a:r>
            <a:r>
              <a:rPr lang="en-US" dirty="0" err="1"/>
              <a:t>или</a:t>
            </a:r>
            <a:r>
              <a:rPr lang="en-US" dirty="0"/>
              <a:t> 2000, и </a:t>
            </a:r>
            <a:r>
              <a:rPr lang="en-US" dirty="0" err="1"/>
              <a:t>вы</a:t>
            </a:r>
            <a:r>
              <a:rPr lang="en-US" dirty="0"/>
              <a:t> </a:t>
            </a:r>
            <a:r>
              <a:rPr lang="en-US" dirty="0" err="1"/>
              <a:t>увидите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MSE </a:t>
            </a:r>
            <a:r>
              <a:rPr lang="en-US" dirty="0" err="1"/>
              <a:t>увеличивается</a:t>
            </a:r>
            <a:r>
              <a:rPr lang="en-US" dirty="0"/>
              <a:t>. </a:t>
            </a:r>
            <a:r>
              <a:rPr lang="en-US" dirty="0" err="1"/>
              <a:t>Почему</a:t>
            </a:r>
            <a:r>
              <a:rPr lang="en-US" dirty="0"/>
              <a:t>? </a:t>
            </a:r>
            <a:r>
              <a:rPr lang="en-US" dirty="0" err="1"/>
              <a:t>Возможно</a:t>
            </a:r>
            <a:r>
              <a:rPr lang="en-US" dirty="0"/>
              <a:t>, </a:t>
            </a:r>
            <a:r>
              <a:rPr lang="en-US" dirty="0" err="1"/>
              <a:t>есть</a:t>
            </a:r>
            <a:r>
              <a:rPr lang="en-US" dirty="0"/>
              <a:t> </a:t>
            </a:r>
            <a:r>
              <a:rPr lang="en-US" dirty="0" err="1"/>
              <a:t>две</a:t>
            </a:r>
            <a:r>
              <a:rPr lang="en-US" dirty="0"/>
              <a:t> </a:t>
            </a:r>
            <a:r>
              <a:rPr lang="en-US" dirty="0" err="1"/>
              <a:t>проблемы</a:t>
            </a:r>
            <a:r>
              <a:rPr lang="en-US" dirty="0"/>
              <a:t>. </a:t>
            </a:r>
            <a:r>
              <a:rPr lang="en-US" dirty="0" err="1"/>
              <a:t>Первая</a:t>
            </a:r>
            <a:r>
              <a:rPr lang="en-US" dirty="0"/>
              <a:t> -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наборы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последовательные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своей</a:t>
            </a:r>
            <a:r>
              <a:rPr lang="en-US" dirty="0"/>
              <a:t> </a:t>
            </a:r>
            <a:r>
              <a:rPr lang="en-US" dirty="0" err="1"/>
              <a:t>природе</a:t>
            </a:r>
            <a:r>
              <a:rPr lang="en-US" dirty="0"/>
              <a:t>, а </a:t>
            </a:r>
            <a:r>
              <a:rPr lang="en-US" dirty="0" err="1"/>
              <a:t>вторая</a:t>
            </a:r>
            <a:r>
              <a:rPr lang="en-US" dirty="0"/>
              <a:t> - </a:t>
            </a:r>
            <a:r>
              <a:rPr lang="en-US" dirty="0" err="1"/>
              <a:t>проблема</a:t>
            </a:r>
            <a:r>
              <a:rPr lang="en-US" dirty="0"/>
              <a:t> </a:t>
            </a:r>
            <a:r>
              <a:rPr lang="en-US" dirty="0" err="1"/>
              <a:t>исчезающего</a:t>
            </a:r>
            <a:r>
              <a:rPr lang="en-US" dirty="0"/>
              <a:t> </a:t>
            </a:r>
            <a:r>
              <a:rPr lang="en-US" dirty="0" err="1"/>
              <a:t>градиента</a:t>
            </a:r>
            <a:r>
              <a:rPr lang="en-US" dirty="0"/>
              <a:t>. У </a:t>
            </a:r>
            <a:r>
              <a:rPr lang="en-US" dirty="0" err="1"/>
              <a:t>обычной</a:t>
            </a:r>
            <a:r>
              <a:rPr lang="en-US" dirty="0"/>
              <a:t> </a:t>
            </a:r>
            <a:r>
              <a:rPr lang="en-US" dirty="0" err="1"/>
              <a:t>архитектуры</a:t>
            </a:r>
            <a:r>
              <a:rPr lang="en-US" dirty="0"/>
              <a:t> RNN </a:t>
            </a:r>
            <a:r>
              <a:rPr lang="en-US" dirty="0" err="1"/>
              <a:t>есть</a:t>
            </a:r>
            <a:r>
              <a:rPr lang="en-US" dirty="0"/>
              <a:t> </a:t>
            </a:r>
            <a:r>
              <a:rPr lang="en-US" dirty="0" err="1"/>
              <a:t>ограничения</a:t>
            </a:r>
            <a:r>
              <a:rPr lang="en-US" dirty="0"/>
              <a:t> </a:t>
            </a:r>
            <a:r>
              <a:rPr lang="en-US" dirty="0" err="1"/>
              <a:t>из-за</a:t>
            </a:r>
            <a:r>
              <a:rPr lang="en-US" dirty="0"/>
              <a:t> </a:t>
            </a:r>
            <a:r>
              <a:rPr lang="en-US" dirty="0" err="1"/>
              <a:t>проблем</a:t>
            </a:r>
            <a:r>
              <a:rPr lang="en-US" dirty="0"/>
              <a:t> </a:t>
            </a:r>
            <a:r>
              <a:rPr lang="en-US" dirty="0" err="1"/>
              <a:t>исчезающего</a:t>
            </a:r>
            <a:r>
              <a:rPr lang="en-US" dirty="0"/>
              <a:t> и </a:t>
            </a:r>
            <a:r>
              <a:rPr lang="en-US" dirty="0" err="1"/>
              <a:t>взрывающегося</a:t>
            </a:r>
            <a:r>
              <a:rPr lang="en-US" dirty="0"/>
              <a:t> </a:t>
            </a:r>
            <a:r>
              <a:rPr lang="en-US" dirty="0" err="1"/>
              <a:t>градиента</a:t>
            </a:r>
            <a:r>
              <a:rPr lang="en-US" dirty="0"/>
              <a:t>. </a:t>
            </a:r>
            <a:r>
              <a:rPr lang="en-US" dirty="0" err="1"/>
              <a:t>Чтобы</a:t>
            </a:r>
            <a:r>
              <a:rPr lang="en-US" dirty="0"/>
              <a:t> </a:t>
            </a:r>
            <a:r>
              <a:rPr lang="en-US" dirty="0" err="1"/>
              <a:t>преодолеть</a:t>
            </a:r>
            <a:r>
              <a:rPr lang="en-US" dirty="0"/>
              <a:t> </a:t>
            </a:r>
            <a:r>
              <a:rPr lang="en-US" dirty="0" err="1"/>
              <a:t>эту</a:t>
            </a:r>
            <a:r>
              <a:rPr lang="en-US" dirty="0"/>
              <a:t> </a:t>
            </a:r>
            <a:r>
              <a:rPr lang="en-US" dirty="0" err="1"/>
              <a:t>ограниченность</a:t>
            </a:r>
            <a:r>
              <a:rPr lang="en-US" dirty="0"/>
              <a:t>, </a:t>
            </a:r>
            <a:r>
              <a:rPr lang="en-US" dirty="0" err="1"/>
              <a:t>мы</a:t>
            </a:r>
            <a:r>
              <a:rPr lang="en-US" dirty="0"/>
              <a:t> </a:t>
            </a:r>
            <a:r>
              <a:rPr lang="en-US" dirty="0" err="1"/>
              <a:t>ввели</a:t>
            </a:r>
            <a:r>
              <a:rPr lang="en-US" dirty="0"/>
              <a:t> </a:t>
            </a:r>
            <a:r>
              <a:rPr lang="en-US" dirty="0" err="1"/>
              <a:t>более</a:t>
            </a:r>
            <a:r>
              <a:rPr lang="en-US" dirty="0"/>
              <a:t> </a:t>
            </a:r>
            <a:r>
              <a:rPr lang="en-US" dirty="0" err="1"/>
              <a:t>эффективные</a:t>
            </a:r>
            <a:r>
              <a:rPr lang="en-US" dirty="0"/>
              <a:t> </a:t>
            </a:r>
            <a:r>
              <a:rPr lang="en-US" dirty="0" err="1"/>
              <a:t>версии</a:t>
            </a:r>
            <a:r>
              <a:rPr lang="en-US" dirty="0"/>
              <a:t> RNN,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LSTM (Long Short Term Memory) и GRU (Gated Recurrent Units).</a:t>
            </a:r>
          </a:p>
        </p:txBody>
      </p:sp>
    </p:spTree>
    <p:extLst>
      <p:ext uri="{BB962C8B-B14F-4D97-AF65-F5344CB8AC3E}">
        <p14:creationId xmlns:p14="http://schemas.microsoft.com/office/powerpoint/2010/main" val="1160615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060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27" descr="RNN-vs-LSTM-vs-GRU-1200x3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9316"/>
            <a:ext cx="9144000" cy="310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42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t="714"/>
          <a:stretch/>
        </p:blipFill>
        <p:spPr>
          <a:xfrm>
            <a:off x="681267" y="528809"/>
            <a:ext cx="7581384" cy="450858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rgbClr val="555555"/>
                </a:solidFill>
                <a:latin typeface="Helvetica" panose="020B0604020202020204" pitchFamily="34" charset="0"/>
              </a:rPr>
              <a:t>Long short-term memory</a:t>
            </a:r>
          </a:p>
        </p:txBody>
      </p:sp>
    </p:spTree>
    <p:extLst>
      <p:ext uri="{BB962C8B-B14F-4D97-AF65-F5344CB8AC3E}">
        <p14:creationId xmlns:p14="http://schemas.microsoft.com/office/powerpoint/2010/main" val="16148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446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239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b="16894"/>
          <a:stretch/>
        </p:blipFill>
        <p:spPr>
          <a:xfrm>
            <a:off x="253388" y="0"/>
            <a:ext cx="88906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647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50" y="0"/>
            <a:ext cx="6301648" cy="362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272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5718949" cy="35915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325" y="1590675"/>
            <a:ext cx="50196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970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5" y="0"/>
            <a:ext cx="6055753" cy="298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423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63" y="0"/>
            <a:ext cx="6676222" cy="42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187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2054305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4000" b="1" dirty="0">
                <a:solidFill>
                  <a:schemeClr val="tx1"/>
                </a:solidFill>
                <a:latin typeface="Helvetica" panose="020B0604020202020204" pitchFamily="34" charset="0"/>
              </a:rPr>
              <a:t>Long short-term memory</a:t>
            </a:r>
          </a:p>
        </p:txBody>
      </p:sp>
    </p:spTree>
    <p:extLst>
      <p:ext uri="{BB962C8B-B14F-4D97-AF65-F5344CB8AC3E}">
        <p14:creationId xmlns:p14="http://schemas.microsoft.com/office/powerpoint/2010/main" val="13401771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обычными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800" b="0" i="1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ячейками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описанными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выше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заключается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том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они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могут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удержать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памяти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слишком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длинные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последовательности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Связано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тем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когда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прокидываем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градиенты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через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достаточно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длинную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последовательность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сталкиваемся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одной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двух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либо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градиенты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уменьшаются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настолько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ошибки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конце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последовательности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перестают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влиять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начало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либо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градиенты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увеличиваются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и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расходится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Такая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существует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в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обычных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сетях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добавляя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слои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начинаем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испытывать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затруднения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тренировкой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отсюда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всякого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рода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т.п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подходы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победить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эту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проблему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было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заменить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обычные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800" b="0" i="1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ячейки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более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продвинутый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800" b="0" i="1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Они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были представлены 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Зеппом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Хохрайтер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и Юргеном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Шмидхубером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(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Jürgen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Schmidhuber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) в 1997 году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затем усовершенствованы и популярно изложены в работах многих других исследователей. Они прекрасно решают целый ряд разнообразных задач и в настоящее время широко используются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>
              <a:buClrTx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Любая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рекуррентная нейронная сеть имеет форму цепочки повторяющихся модулей нейронной сети. В обычной RNN структура одного такого модуля очень проста, например, он может представлять собой один слой с функцией активации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(гиперболический тангенс).</a:t>
            </a: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0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516</Words>
  <Application>Microsoft Office PowerPoint</Application>
  <PresentationFormat>Экран (16:9)</PresentationFormat>
  <Paragraphs>327</Paragraphs>
  <Slides>154</Slides>
  <Notes>154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154</vt:i4>
      </vt:variant>
    </vt:vector>
  </HeadingPairs>
  <TitlesOfParts>
    <vt:vector size="163" baseType="lpstr">
      <vt:lpstr>Arial</vt:lpstr>
      <vt:lpstr>Cambria Math</vt:lpstr>
      <vt:lpstr>Wingdings</vt:lpstr>
      <vt:lpstr>Roboto</vt:lpstr>
      <vt:lpstr>Calibri</vt:lpstr>
      <vt:lpstr>Times New Roman</vt:lpstr>
      <vt:lpstr>Courier New</vt:lpstr>
      <vt:lpstr>Helvetica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Arabov Mullosharaf</dc:creator>
  <cp:lastModifiedBy>Arabov Mullosharaf</cp:lastModifiedBy>
  <cp:revision>168</cp:revision>
  <dcterms:modified xsi:type="dcterms:W3CDTF">2024-05-07T08:28:03Z</dcterms:modified>
</cp:coreProperties>
</file>